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8" r:id="rId1"/>
  </p:sldMasterIdLst>
  <p:notesMasterIdLst>
    <p:notesMasterId r:id="rId128"/>
  </p:notesMasterIdLst>
  <p:handoutMasterIdLst>
    <p:handoutMasterId r:id="rId129"/>
  </p:handoutMasterIdLst>
  <p:sldIdLst>
    <p:sldId id="279" r:id="rId2"/>
    <p:sldId id="412" r:id="rId3"/>
    <p:sldId id="348" r:id="rId4"/>
    <p:sldId id="367" r:id="rId5"/>
    <p:sldId id="368" r:id="rId6"/>
    <p:sldId id="369" r:id="rId7"/>
    <p:sldId id="370" r:id="rId8"/>
    <p:sldId id="365" r:id="rId9"/>
    <p:sldId id="380" r:id="rId10"/>
    <p:sldId id="350" r:id="rId11"/>
    <p:sldId id="349" r:id="rId12"/>
    <p:sldId id="351" r:id="rId13"/>
    <p:sldId id="415" r:id="rId14"/>
    <p:sldId id="352" r:id="rId15"/>
    <p:sldId id="413" r:id="rId16"/>
    <p:sldId id="414" r:id="rId17"/>
    <p:sldId id="353" r:id="rId18"/>
    <p:sldId id="355" r:id="rId19"/>
    <p:sldId id="357" r:id="rId20"/>
    <p:sldId id="378" r:id="rId21"/>
    <p:sldId id="374" r:id="rId22"/>
    <p:sldId id="375" r:id="rId23"/>
    <p:sldId id="377" r:id="rId24"/>
    <p:sldId id="376" r:id="rId25"/>
    <p:sldId id="358" r:id="rId26"/>
    <p:sldId id="366" r:id="rId27"/>
    <p:sldId id="371" r:id="rId28"/>
    <p:sldId id="372" r:id="rId29"/>
    <p:sldId id="373" r:id="rId30"/>
    <p:sldId id="379" r:id="rId31"/>
    <p:sldId id="416" r:id="rId32"/>
    <p:sldId id="384" r:id="rId33"/>
    <p:sldId id="386" r:id="rId34"/>
    <p:sldId id="387" r:id="rId35"/>
    <p:sldId id="388" r:id="rId36"/>
    <p:sldId id="389" r:id="rId37"/>
    <p:sldId id="417" r:id="rId38"/>
    <p:sldId id="383" r:id="rId39"/>
    <p:sldId id="390" r:id="rId40"/>
    <p:sldId id="354" r:id="rId41"/>
    <p:sldId id="280" r:id="rId42"/>
    <p:sldId id="281" r:id="rId43"/>
    <p:sldId id="282" r:id="rId44"/>
    <p:sldId id="283" r:id="rId45"/>
    <p:sldId id="284" r:id="rId46"/>
    <p:sldId id="296" r:id="rId47"/>
    <p:sldId id="298" r:id="rId48"/>
    <p:sldId id="285" r:id="rId49"/>
    <p:sldId id="286" r:id="rId50"/>
    <p:sldId id="287" r:id="rId51"/>
    <p:sldId id="300" r:id="rId52"/>
    <p:sldId id="301" r:id="rId53"/>
    <p:sldId id="289" r:id="rId54"/>
    <p:sldId id="290" r:id="rId55"/>
    <p:sldId id="302" r:id="rId56"/>
    <p:sldId id="291" r:id="rId57"/>
    <p:sldId id="292" r:id="rId58"/>
    <p:sldId id="294" r:id="rId59"/>
    <p:sldId id="293" r:id="rId60"/>
    <p:sldId id="303" r:id="rId61"/>
    <p:sldId id="304" r:id="rId62"/>
    <p:sldId id="295" r:id="rId63"/>
    <p:sldId id="306" r:id="rId64"/>
    <p:sldId id="305" r:id="rId65"/>
    <p:sldId id="307" r:id="rId66"/>
    <p:sldId id="318" r:id="rId67"/>
    <p:sldId id="421" r:id="rId68"/>
    <p:sldId id="316" r:id="rId69"/>
    <p:sldId id="319" r:id="rId70"/>
    <p:sldId id="317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10" r:id="rId83"/>
    <p:sldId id="381" r:id="rId84"/>
    <p:sldId id="382" r:id="rId85"/>
    <p:sldId id="418" r:id="rId86"/>
    <p:sldId id="420" r:id="rId87"/>
    <p:sldId id="331" r:id="rId88"/>
    <p:sldId id="332" r:id="rId89"/>
    <p:sldId id="333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60" r:id="rId104"/>
    <p:sldId id="361" r:id="rId105"/>
    <p:sldId id="362" r:id="rId106"/>
    <p:sldId id="363" r:id="rId107"/>
    <p:sldId id="364" r:id="rId108"/>
    <p:sldId id="391" r:id="rId109"/>
    <p:sldId id="393" r:id="rId110"/>
    <p:sldId id="394" r:id="rId111"/>
    <p:sldId id="398" r:id="rId112"/>
    <p:sldId id="395" r:id="rId113"/>
    <p:sldId id="396" r:id="rId114"/>
    <p:sldId id="397" r:id="rId115"/>
    <p:sldId id="399" r:id="rId116"/>
    <p:sldId id="401" r:id="rId117"/>
    <p:sldId id="403" r:id="rId118"/>
    <p:sldId id="400" r:id="rId119"/>
    <p:sldId id="405" r:id="rId120"/>
    <p:sldId id="392" r:id="rId121"/>
    <p:sldId id="406" r:id="rId122"/>
    <p:sldId id="407" r:id="rId123"/>
    <p:sldId id="408" r:id="rId124"/>
    <p:sldId id="409" r:id="rId125"/>
    <p:sldId id="410" r:id="rId126"/>
    <p:sldId id="411" r:id="rId127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130"/>
      <p:bold r:id="rId131"/>
      <p:italic r:id="rId132"/>
      <p:boldItalic r:id="rId133"/>
    </p:embeddedFont>
    <p:embeddedFont>
      <p:font typeface="Times" panose="02020603050405020304" pitchFamily="18" charset="0"/>
      <p:regular r:id="rId134"/>
      <p:bold r:id="rId135"/>
      <p:italic r:id="rId136"/>
      <p:boldItalic r:id="rId137"/>
    </p:embeddedFont>
    <p:embeddedFont>
      <p:font typeface="Comic Sans MS" panose="030F0702030302020204" pitchFamily="66" charset="0"/>
      <p:regular r:id="rId138"/>
      <p:bold r:id="rId139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fr-FR"/>
    </a:defPPr>
    <a:lvl1pPr algn="ctr" rtl="0" eaLnBrk="0" fontAlgn="base" hangingPunct="0">
      <a:spcBef>
        <a:spcPts val="500"/>
      </a:spcBef>
      <a:spcAft>
        <a:spcPts val="500"/>
      </a:spcAft>
      <a:defRPr sz="2800" kern="1200">
        <a:solidFill>
          <a:srgbClr val="000099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ts val="500"/>
      </a:spcBef>
      <a:spcAft>
        <a:spcPts val="500"/>
      </a:spcAft>
      <a:defRPr sz="2800" kern="1200">
        <a:solidFill>
          <a:srgbClr val="000099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ts val="500"/>
      </a:spcBef>
      <a:spcAft>
        <a:spcPts val="500"/>
      </a:spcAft>
      <a:defRPr sz="2800" kern="1200">
        <a:solidFill>
          <a:srgbClr val="000099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ts val="500"/>
      </a:spcBef>
      <a:spcAft>
        <a:spcPts val="500"/>
      </a:spcAft>
      <a:defRPr sz="2800" kern="1200">
        <a:solidFill>
          <a:srgbClr val="000099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ts val="500"/>
      </a:spcBef>
      <a:spcAft>
        <a:spcPts val="500"/>
      </a:spcAft>
      <a:defRPr sz="2800" kern="1200">
        <a:solidFill>
          <a:srgbClr val="000099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rgbClr val="000099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rgbClr val="000099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rgbClr val="000099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rgbClr val="000099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34">
          <p15:clr>
            <a:srgbClr val="A4A3A4"/>
          </p15:clr>
        </p15:guide>
        <p15:guide id="2" pos="27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F7AE1B"/>
    <a:srgbClr val="FFFF99"/>
    <a:srgbClr val="FFCC00"/>
    <a:srgbClr val="FF9900"/>
    <a:srgbClr val="FF6600"/>
    <a:srgbClr val="0000FF"/>
    <a:srgbClr val="FF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72" y="72"/>
      </p:cViewPr>
      <p:guideLst>
        <p:guide orient="horz" pos="1834"/>
        <p:guide pos="2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456"/>
    </p:cViewPr>
  </p:sorterViewPr>
  <p:notesViewPr>
    <p:cSldViewPr snapToGrid="0">
      <p:cViewPr varScale="1">
        <p:scale>
          <a:sx n="51" d="100"/>
          <a:sy n="51" d="100"/>
        </p:scale>
        <p:origin x="-1770" y="-72"/>
      </p:cViewPr>
      <p:guideLst>
        <p:guide orient="horz" pos="3222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4.fntdata"/><Relationship Id="rId138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13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3.fntdata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NULL"/><Relationship Id="rId4" Type="http://schemas.openxmlformats.org/officeDocument/2006/relationships/image" Target="../media/image7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NULL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58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1713" y="773113"/>
            <a:ext cx="5099050" cy="3824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788" tIns="46071" rIns="93788" bIns="46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de texte du masque</a:t>
            </a:r>
          </a:p>
          <a:p>
            <a:pPr lvl="1"/>
            <a:r>
              <a:rPr lang="fr-FR" noProof="0" smtClean="0"/>
              <a:t>Second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567559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808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426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78625" y="193675"/>
            <a:ext cx="2200275" cy="622141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76213" y="193675"/>
            <a:ext cx="6450012" cy="622141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14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re et contenu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8188" y="193675"/>
            <a:ext cx="7772400" cy="89693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6213" y="1217613"/>
            <a:ext cx="8802687" cy="25225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6213" y="3892550"/>
            <a:ext cx="8802687" cy="25225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673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8188" y="193675"/>
            <a:ext cx="7772400" cy="89693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76213" y="1217613"/>
            <a:ext cx="4324350" cy="51974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2963" y="1217613"/>
            <a:ext cx="4325937" cy="51974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529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8188" y="193675"/>
            <a:ext cx="7772400" cy="89693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76213" y="1217613"/>
            <a:ext cx="4324350" cy="51974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2963" y="1217613"/>
            <a:ext cx="4325937" cy="25225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52963" y="3892550"/>
            <a:ext cx="4325937" cy="25225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617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8188" y="193675"/>
            <a:ext cx="7772400" cy="89693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6213" y="1217613"/>
            <a:ext cx="4324350" cy="519747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2963" y="1217613"/>
            <a:ext cx="4325937" cy="25225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52963" y="3892550"/>
            <a:ext cx="4325937" cy="25225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116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738188" y="193675"/>
            <a:ext cx="7772400" cy="89693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76213" y="1217613"/>
            <a:ext cx="4324350" cy="25225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2963" y="1217613"/>
            <a:ext cx="4325937" cy="25225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176213" y="3892550"/>
            <a:ext cx="4324350" cy="25225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52963" y="3892550"/>
            <a:ext cx="4325937" cy="25225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61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re et 2 contenus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8188" y="193675"/>
            <a:ext cx="7772400" cy="896938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76213" y="1217613"/>
            <a:ext cx="4324350" cy="25225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2963" y="1217613"/>
            <a:ext cx="4325937" cy="252253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3"/>
          </p:nvPr>
        </p:nvSpPr>
        <p:spPr>
          <a:xfrm>
            <a:off x="176213" y="3892550"/>
            <a:ext cx="8802687" cy="25225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59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31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337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76213" y="1217613"/>
            <a:ext cx="4324350" cy="5197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2963" y="1217613"/>
            <a:ext cx="4325937" cy="5197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27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4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37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3637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2877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8188" y="193675"/>
            <a:ext cx="7772400" cy="89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100000">
                      <a:srgbClr val="FFCC00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de titre du masque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6213" y="1217613"/>
            <a:ext cx="8802687" cy="519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AE1B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de texte du masque</a:t>
            </a:r>
          </a:p>
          <a:p>
            <a:pPr lvl="1"/>
            <a:r>
              <a:rPr lang="fr-FR" smtClean="0"/>
              <a:t>Second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6146800" y="6392863"/>
            <a:ext cx="27559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1200" b="1" i="1" dirty="0">
                <a:solidFill>
                  <a:schemeClr val="tx1"/>
                </a:solidFill>
              </a:rPr>
              <a:t>G. </a:t>
            </a:r>
            <a:r>
              <a:rPr lang="fr-FR" sz="1200" b="1" i="1" dirty="0" err="1">
                <a:solidFill>
                  <a:schemeClr val="tx1"/>
                </a:solidFill>
              </a:rPr>
              <a:t>Hénaff</a:t>
            </a:r>
            <a:r>
              <a:rPr lang="fr-FR" sz="1200" b="1" i="1" dirty="0">
                <a:solidFill>
                  <a:schemeClr val="tx1"/>
                </a:solidFill>
              </a:rPr>
              <a:t> – ISAE-ENSMA – </a:t>
            </a:r>
            <a:r>
              <a:rPr lang="fr-FR" sz="1200" b="1" i="1" dirty="0" smtClean="0">
                <a:solidFill>
                  <a:schemeClr val="tx1"/>
                </a:solidFill>
              </a:rPr>
              <a:t>2017 </a:t>
            </a:r>
            <a:r>
              <a:rPr lang="fr-FR" sz="1200" b="1" i="1" dirty="0">
                <a:solidFill>
                  <a:schemeClr val="tx1"/>
                </a:solidFill>
              </a:rPr>
              <a:t>- </a:t>
            </a:r>
            <a:fld id="{DBB217B5-F2A1-487D-BFFA-1A5CE237DA05}" type="slidenum">
              <a:rPr lang="fr-FR" sz="1200" b="1" i="1">
                <a:solidFill>
                  <a:schemeClr val="tx1"/>
                </a:solidFill>
              </a:rPr>
              <a:pPr/>
              <a:t>‹N°›</a:t>
            </a:fld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65100" y="6559550"/>
            <a:ext cx="5862638" cy="52388"/>
          </a:xfrm>
          <a:prstGeom prst="rect">
            <a:avLst/>
          </a:prstGeom>
          <a:gradFill rotWithShape="0">
            <a:gsLst>
              <a:gs pos="0">
                <a:srgbClr val="FEEB9A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endParaRPr lang="fr-FR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254000" y="1103313"/>
            <a:ext cx="8626475" cy="74612"/>
          </a:xfrm>
          <a:prstGeom prst="rect">
            <a:avLst/>
          </a:prstGeom>
          <a:gradFill rotWithShape="0">
            <a:gsLst>
              <a:gs pos="0">
                <a:srgbClr val="FEEB9A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32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438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895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352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10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82.bin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30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32.wmf"/><Relationship Id="rId4" Type="http://schemas.openxmlformats.org/officeDocument/2006/relationships/image" Target="../media/image131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133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3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wmf"/><Relationship Id="rId4" Type="http://schemas.openxmlformats.org/officeDocument/2006/relationships/image" Target="../media/image146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49.jpeg"/><Relationship Id="rId4" Type="http://schemas.openxmlformats.org/officeDocument/2006/relationships/image" Target="../media/image148.wm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w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jpeg"/><Relationship Id="rId4" Type="http://schemas.openxmlformats.org/officeDocument/2006/relationships/image" Target="../media/image1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1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6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9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2.wmf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1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oleObject" Target="../embeddings/oleObject22.bin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3.wmf"/><Relationship Id="rId9" Type="http://schemas.openxmlformats.org/officeDocument/2006/relationships/image" Target="../media/image45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png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oleObject" Target="../embeddings/oleObject25.bin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7.wmf"/><Relationship Id="rId11" Type="http://schemas.openxmlformats.org/officeDocument/2006/relationships/image" Target="../media/image59.wmf"/><Relationship Id="rId5" Type="http://schemas.openxmlformats.org/officeDocument/2006/relationships/oleObject" Target="../embeddings/oleObject26.bin"/><Relationship Id="rId10" Type="http://schemas.openxmlformats.org/officeDocument/2006/relationships/oleObject" Target="../embeddings/oleObject28.bin"/><Relationship Id="rId4" Type="http://schemas.openxmlformats.org/officeDocument/2006/relationships/image" Target="../media/image56.wmf"/><Relationship Id="rId9" Type="http://schemas.openxmlformats.org/officeDocument/2006/relationships/image" Target="../media/image58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1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66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7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4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35.bin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71.wmf"/><Relationship Id="rId10" Type="http://schemas.openxmlformats.org/officeDocument/2006/relationships/image" Target="../media/image73.wmf"/><Relationship Id="rId4" Type="http://schemas.openxmlformats.org/officeDocument/2006/relationships/oleObject" Target="../embeddings/oleObject36.bin"/><Relationship Id="rId9" Type="http://schemas.openxmlformats.org/officeDocument/2006/relationships/oleObject" Target="../embeddings/oleObject38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7.png"/><Relationship Id="rId5" Type="http://schemas.openxmlformats.org/officeDocument/2006/relationships/image" Target="../media/image75.wmf"/><Relationship Id="rId4" Type="http://schemas.openxmlformats.org/officeDocument/2006/relationships/oleObject" Target="../embeddings/oleObject4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2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81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8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84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8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s223.photobucket.com/albums/dd188/bulkers/T2-tankers/T2-Tankers-2/?action=view&amp;current=PONAGANSET.jpg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87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90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92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94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97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99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10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02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05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06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07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oleObject" Target="../embeddings/oleObject70.bin"/><Relationship Id="rId7" Type="http://schemas.openxmlformats.org/officeDocument/2006/relationships/image" Target="../media/image110.jpe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71.bin"/><Relationship Id="rId10" Type="http://schemas.openxmlformats.org/officeDocument/2006/relationships/oleObject" Target="../embeddings/oleObject72.bin"/><Relationship Id="rId4" Type="http://schemas.openxmlformats.org/officeDocument/2006/relationships/image" Target="../media/image108.wmf"/><Relationship Id="rId9" Type="http://schemas.openxmlformats.org/officeDocument/2006/relationships/image" Target="../media/image112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73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16.w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117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20.wmf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76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122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123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79.bin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126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2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0"/>
          <p:cNvGrpSpPr>
            <a:grpSpLocks/>
          </p:cNvGrpSpPr>
          <p:nvPr/>
        </p:nvGrpSpPr>
        <p:grpSpPr bwMode="auto">
          <a:xfrm>
            <a:off x="776288" y="2084388"/>
            <a:ext cx="7620000" cy="3019425"/>
            <a:chOff x="344" y="447"/>
            <a:chExt cx="4800" cy="1902"/>
          </a:xfrm>
        </p:grpSpPr>
        <p:sp>
          <p:nvSpPr>
            <p:cNvPr id="2052" name="AutoShape 4"/>
            <p:cNvSpPr>
              <a:spLocks noChangeArrowheads="1"/>
            </p:cNvSpPr>
            <p:nvPr/>
          </p:nvSpPr>
          <p:spPr bwMode="auto">
            <a:xfrm>
              <a:off x="344" y="486"/>
              <a:ext cx="4800" cy="182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rgbClr val="CC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  <p:sp>
          <p:nvSpPr>
            <p:cNvPr id="2053" name="Text Box 5"/>
            <p:cNvSpPr txBox="1">
              <a:spLocks noChangeArrowheads="1"/>
            </p:cNvSpPr>
            <p:nvPr/>
          </p:nvSpPr>
          <p:spPr bwMode="auto">
            <a:xfrm>
              <a:off x="596" y="447"/>
              <a:ext cx="4296" cy="1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fr-FR" sz="2400" b="1">
                <a:solidFill>
                  <a:schemeClr val="tx1"/>
                </a:solidFill>
              </a:endParaRPr>
            </a:p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fr-FR" sz="3600" b="1">
                  <a:solidFill>
                    <a:schemeClr val="tx1"/>
                  </a:solidFill>
                </a:rPr>
                <a:t>Mécanique Elastique Linéaire de la Rupture</a:t>
              </a:r>
            </a:p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fr-FR" sz="3600" b="1">
                <a:solidFill>
                  <a:schemeClr val="tx1"/>
                </a:solidFill>
              </a:endParaRPr>
            </a:p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fr-FR" sz="3600" b="1">
                  <a:solidFill>
                    <a:schemeClr val="tx1"/>
                  </a:solidFill>
                </a:rPr>
                <a:t>Gilbert Hénaff</a:t>
              </a:r>
              <a:endParaRPr lang="fr-FR" sz="2400" b="1">
                <a:solidFill>
                  <a:schemeClr val="tx1"/>
                </a:solidFill>
              </a:endParaRPr>
            </a:p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fr-FR" sz="2400">
                <a:solidFill>
                  <a:schemeClr val="tx1"/>
                </a:solidFill>
              </a:endParaRPr>
            </a:p>
          </p:txBody>
        </p:sp>
      </p:grpSp>
      <p:pic>
        <p:nvPicPr>
          <p:cNvPr id="2051" name="Picture 1028" descr="Logo ISAE ENS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5183188"/>
            <a:ext cx="19621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Intérêt de la Mécanique de la Rupture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sz="2800" u="sng" dirty="0" smtClean="0"/>
              <a:t>Ingénierie</a:t>
            </a:r>
            <a:r>
              <a:rPr lang="fr-FR" sz="2800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fr-FR" sz="2800" b="0" dirty="0" smtClean="0"/>
              <a:t>les composants industriels contiennent des défauts de type fissure qui doivent être analysés;</a:t>
            </a:r>
          </a:p>
          <a:p>
            <a:pPr lvl="1">
              <a:lnSpc>
                <a:spcPct val="90000"/>
              </a:lnSpc>
            </a:pPr>
            <a:r>
              <a:rPr lang="fr-FR" sz="2800" b="0" dirty="0" smtClean="0"/>
              <a:t>Principe de similitude: les fissures se propagent de la même façon si elles sont soumises à une même force motrice;</a:t>
            </a:r>
          </a:p>
          <a:p>
            <a:pPr lvl="1">
              <a:lnSpc>
                <a:spcPct val="90000"/>
              </a:lnSpc>
            </a:pPr>
            <a:r>
              <a:rPr lang="fr-FR" sz="2800" b="0" dirty="0" smtClean="0"/>
              <a:t>Les performances d’un alliage doivent être évaluées pour garantir l’intégrité d’un composant</a:t>
            </a:r>
          </a:p>
          <a:p>
            <a:pPr>
              <a:lnSpc>
                <a:spcPct val="90000"/>
              </a:lnSpc>
            </a:pPr>
            <a:r>
              <a:rPr lang="fr-FR" sz="2800" u="sng" dirty="0" smtClean="0"/>
              <a:t>Science</a:t>
            </a:r>
          </a:p>
          <a:p>
            <a:pPr lvl="1">
              <a:lnSpc>
                <a:spcPct val="90000"/>
              </a:lnSpc>
            </a:pPr>
            <a:r>
              <a:rPr lang="fr-FR" sz="2800" b="0" dirty="0" smtClean="0"/>
              <a:t>L’endommagement localisé doit être quantifié pour modéliser la rupture</a:t>
            </a:r>
          </a:p>
          <a:p>
            <a:pPr>
              <a:lnSpc>
                <a:spcPct val="90000"/>
              </a:lnSpc>
            </a:pPr>
            <a:endParaRPr lang="fr-FR" sz="2800" dirty="0" smtClean="0"/>
          </a:p>
          <a:p>
            <a:pPr>
              <a:lnSpc>
                <a:spcPct val="90000"/>
              </a:lnSpc>
            </a:pPr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ZP en déformations planes</a:t>
            </a:r>
          </a:p>
        </p:txBody>
      </p:sp>
      <p:grpSp>
        <p:nvGrpSpPr>
          <p:cNvPr id="104451" name="Group 6"/>
          <p:cNvGrpSpPr>
            <a:grpSpLocks/>
          </p:cNvGrpSpPr>
          <p:nvPr/>
        </p:nvGrpSpPr>
        <p:grpSpPr bwMode="auto">
          <a:xfrm>
            <a:off x="0" y="1865313"/>
            <a:ext cx="4630738" cy="2744787"/>
            <a:chOff x="1356" y="1541"/>
            <a:chExt cx="2917" cy="1729"/>
          </a:xfrm>
        </p:grpSpPr>
        <p:pic>
          <p:nvPicPr>
            <p:cNvPr id="10445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0"/>
            <a:stretch>
              <a:fillRect/>
            </a:stretch>
          </p:blipFill>
          <p:spPr bwMode="auto">
            <a:xfrm>
              <a:off x="1356" y="1541"/>
              <a:ext cx="2917" cy="1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4454" name="Rectangle 5"/>
            <p:cNvSpPr>
              <a:spLocks noChangeArrowheads="1"/>
            </p:cNvSpPr>
            <p:nvPr/>
          </p:nvSpPr>
          <p:spPr bwMode="auto">
            <a:xfrm>
              <a:off x="3198" y="1542"/>
              <a:ext cx="1074" cy="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</p:grpSp>
      <p:graphicFrame>
        <p:nvGraphicFramePr>
          <p:cNvPr id="104452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5035550" y="2089150"/>
          <a:ext cx="3246438" cy="312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1" name="Equation" r:id="rId4" imgW="2451100" imgH="2362200" progId="Equation.3">
                  <p:embed/>
                </p:oleObj>
              </mc:Choice>
              <mc:Fallback>
                <p:oleObj name="Equation" r:id="rId4" imgW="2451100" imgH="2362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5550" y="2089150"/>
                        <a:ext cx="3246438" cy="312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Forme de la zone plastifiée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800" smtClean="0"/>
              <a:t>Jusqu’ici on a assumé une forme circulaire pour la ZP.</a:t>
            </a:r>
          </a:p>
          <a:p>
            <a:endParaRPr lang="fr-FR" sz="2800" smtClean="0"/>
          </a:p>
          <a:p>
            <a:r>
              <a:rPr lang="fr-FR" sz="2800" smtClean="0"/>
              <a:t>Toutefois les contraintes principales sont connues en tout point (r,</a:t>
            </a:r>
            <a:r>
              <a:rPr lang="fr-FR" sz="2800" smtClean="0">
                <a:latin typeface="Symbol" panose="05050102010706020507" pitchFamily="18" charset="2"/>
              </a:rPr>
              <a:t>q</a:t>
            </a:r>
            <a:r>
              <a:rPr lang="fr-FR" sz="2800" smtClean="0"/>
              <a:t>) et une analyse de la plastification peut être conduite pour déterminer l’étendue de la ZP et ainsi connaître la forme de la ZP.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Forme de la ZP en CP</a:t>
            </a:r>
          </a:p>
        </p:txBody>
      </p:sp>
      <p:graphicFrame>
        <p:nvGraphicFramePr>
          <p:cNvPr id="10649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300288" y="1260475"/>
          <a:ext cx="4598987" cy="508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6" name="Equation" r:id="rId3" imgW="5029200" imgH="5562360" progId="Equation.3">
                  <p:embed/>
                </p:oleObj>
              </mc:Choice>
              <mc:Fallback>
                <p:oleObj name="Equation" r:id="rId3" imgW="5029200" imgH="5562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1260475"/>
                        <a:ext cx="4598987" cy="508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Forme de la ZP en DP</a:t>
            </a:r>
          </a:p>
        </p:txBody>
      </p:sp>
      <p:graphicFrame>
        <p:nvGraphicFramePr>
          <p:cNvPr id="10752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420688" y="1379538"/>
          <a:ext cx="5653087" cy="355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3" name="Equation" r:id="rId3" imgW="3619500" imgH="2273300" progId="Equation.3">
                  <p:embed/>
                </p:oleObj>
              </mc:Choice>
              <mc:Fallback>
                <p:oleObj name="Equation" r:id="rId3" imgW="3619500" imgH="2273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1379538"/>
                        <a:ext cx="5653087" cy="355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524" name="Group 6"/>
          <p:cNvGrpSpPr>
            <a:grpSpLocks/>
          </p:cNvGrpSpPr>
          <p:nvPr/>
        </p:nvGrpSpPr>
        <p:grpSpPr bwMode="auto">
          <a:xfrm>
            <a:off x="6102350" y="1258888"/>
            <a:ext cx="3041650" cy="4314825"/>
            <a:chOff x="3848" y="1001"/>
            <a:chExt cx="1748" cy="2662"/>
          </a:xfrm>
        </p:grpSpPr>
        <p:pic>
          <p:nvPicPr>
            <p:cNvPr id="10752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" y="1001"/>
              <a:ext cx="1739" cy="2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7526" name="Rectangle 5"/>
            <p:cNvSpPr>
              <a:spLocks noChangeArrowheads="1"/>
            </p:cNvSpPr>
            <p:nvPr/>
          </p:nvSpPr>
          <p:spPr bwMode="auto">
            <a:xfrm>
              <a:off x="3848" y="1304"/>
              <a:ext cx="160" cy="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Forme de la ZP (von Mises)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629650" cy="5197475"/>
          </a:xfrm>
        </p:spPr>
        <p:txBody>
          <a:bodyPr/>
          <a:lstStyle/>
          <a:p>
            <a:r>
              <a:rPr lang="fr-FR" sz="2800" smtClean="0"/>
              <a:t>Une analyse similaire de la forme de la ZP peut être conduite sur la base du critère de von Mises</a:t>
            </a:r>
          </a:p>
        </p:txBody>
      </p:sp>
      <p:graphicFrame>
        <p:nvGraphicFramePr>
          <p:cNvPr id="10854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58800" y="2162175"/>
          <a:ext cx="5673725" cy="443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5" name="Equation" r:id="rId3" imgW="4699000" imgH="3670300" progId="Equation.3">
                  <p:embed/>
                </p:oleObj>
              </mc:Choice>
              <mc:Fallback>
                <p:oleObj name="Equation" r:id="rId3" imgW="4699000" imgH="3670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2162175"/>
                        <a:ext cx="5673725" cy="443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Forme de la ZP (von Mises)</a:t>
            </a:r>
          </a:p>
        </p:txBody>
      </p:sp>
      <p:pic>
        <p:nvPicPr>
          <p:cNvPr id="10957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220788"/>
            <a:ext cx="4764087" cy="527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Forme de la ZP (MEF)</a:t>
            </a:r>
          </a:p>
        </p:txBody>
      </p:sp>
      <p:graphicFrame>
        <p:nvGraphicFramePr>
          <p:cNvPr id="11059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95275" y="1752600"/>
          <a:ext cx="2924175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6" name="Equation" r:id="rId3" imgW="1511300" imgH="762000" progId="Equation.3">
                  <p:embed/>
                </p:oleObj>
              </mc:Choice>
              <mc:Fallback>
                <p:oleObj name="Equation" r:id="rId3" imgW="1511300" imgH="762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" y="1752600"/>
                        <a:ext cx="2924175" cy="147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0596" name="Group 10"/>
          <p:cNvGrpSpPr>
            <a:grpSpLocks/>
          </p:cNvGrpSpPr>
          <p:nvPr/>
        </p:nvGrpSpPr>
        <p:grpSpPr bwMode="auto">
          <a:xfrm>
            <a:off x="3273425" y="1298575"/>
            <a:ext cx="5672138" cy="3957638"/>
            <a:chOff x="2062" y="818"/>
            <a:chExt cx="3573" cy="2493"/>
          </a:xfrm>
        </p:grpSpPr>
        <p:pic>
          <p:nvPicPr>
            <p:cNvPr id="110598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2" y="818"/>
              <a:ext cx="3573" cy="2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0599" name="Text Box 7"/>
            <p:cNvSpPr txBox="1">
              <a:spLocks noChangeArrowheads="1"/>
            </p:cNvSpPr>
            <p:nvPr/>
          </p:nvSpPr>
          <p:spPr bwMode="auto">
            <a:xfrm>
              <a:off x="4389" y="2905"/>
              <a:ext cx="10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>
                  <a:solidFill>
                    <a:schemeClr val="tx1"/>
                  </a:solidFill>
                </a:rPr>
                <a:t>(Dodds 1991)</a:t>
              </a:r>
            </a:p>
          </p:txBody>
        </p:sp>
      </p:grpSp>
      <p:sp>
        <p:nvSpPr>
          <p:cNvPr id="110597" name="Text Box 9"/>
          <p:cNvSpPr txBox="1">
            <a:spLocks noChangeArrowheads="1"/>
          </p:cNvSpPr>
          <p:nvPr/>
        </p:nvSpPr>
        <p:spPr bwMode="auto">
          <a:xfrm>
            <a:off x="279400" y="4308475"/>
            <a:ext cx="3838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000">
                <a:solidFill>
                  <a:schemeClr val="tx1"/>
                </a:solidFill>
              </a:rPr>
              <a:t>La ZP se contracte lorsque l’écrouissage augmente (n diminue)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Forme de la ZP en 3D</a:t>
            </a:r>
          </a:p>
        </p:txBody>
      </p:sp>
      <p:pic>
        <p:nvPicPr>
          <p:cNvPr id="11161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260475"/>
            <a:ext cx="7162800" cy="501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Détermination pratique de la ténacité</a:t>
            </a:r>
          </a:p>
        </p:txBody>
      </p:sp>
      <p:sp>
        <p:nvSpPr>
          <p:cNvPr id="11264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fr-FR" smtClean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Conditions MELR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528050" cy="5197475"/>
          </a:xfrm>
        </p:spPr>
        <p:txBody>
          <a:bodyPr/>
          <a:lstStyle/>
          <a:p>
            <a:r>
              <a:rPr lang="fr-FR" sz="2800" smtClean="0"/>
              <a:t>Garantir la plasticité confinée (« small scale yielding ») (hypothèse de l’analyse élastique des champs de contrainte)</a:t>
            </a:r>
          </a:p>
        </p:txBody>
      </p:sp>
      <p:graphicFrame>
        <p:nvGraphicFramePr>
          <p:cNvPr id="11366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704975" y="2500313"/>
          <a:ext cx="2549525" cy="288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5" name="Equation" r:id="rId3" imgW="3581400" imgH="4051300" progId="Equation.3">
                  <p:embed/>
                </p:oleObj>
              </mc:Choice>
              <mc:Fallback>
                <p:oleObj name="Equation" r:id="rId3" imgW="3581400" imgH="405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2500313"/>
                        <a:ext cx="2549525" cy="288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Définition de la mécanique de la rupture</a:t>
            </a:r>
          </a:p>
        </p:txBody>
      </p:sp>
      <p:sp>
        <p:nvSpPr>
          <p:cNvPr id="1229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smtClean="0"/>
              <a:t>La mécanique des milieux continus développe des forces motrices pour l’avancée de fissure en terme de paramètres mesurables tels que la charge appliquée, la géométrie et la taille de la fissure;</a:t>
            </a:r>
          </a:p>
          <a:p>
            <a:pPr>
              <a:lnSpc>
                <a:spcPct val="90000"/>
              </a:lnSpc>
            </a:pPr>
            <a:r>
              <a:rPr lang="fr-FR" smtClean="0"/>
              <a:t>La force motrice contrôle différent modes de rupture;</a:t>
            </a:r>
          </a:p>
          <a:p>
            <a:pPr>
              <a:lnSpc>
                <a:spcPct val="90000"/>
              </a:lnSpc>
            </a:pPr>
            <a:r>
              <a:rPr lang="fr-FR" smtClean="0"/>
              <a:t>Localement, la rupture résulte d’un compromis entre la force motrice de fissuration d’une part, et la résistance à la fissuration du matériau d’autre part, qui est fonction de la microstructure et de l’environnement</a:t>
            </a:r>
          </a:p>
          <a:p>
            <a:pPr>
              <a:lnSpc>
                <a:spcPct val="90000"/>
              </a:lnSpc>
            </a:pPr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Influence de l’épaisseur</a:t>
            </a:r>
          </a:p>
        </p:txBody>
      </p:sp>
      <p:grpSp>
        <p:nvGrpSpPr>
          <p:cNvPr id="114691" name="Group 6"/>
          <p:cNvGrpSpPr>
            <a:grpSpLocks/>
          </p:cNvGrpSpPr>
          <p:nvPr/>
        </p:nvGrpSpPr>
        <p:grpSpPr bwMode="auto">
          <a:xfrm>
            <a:off x="4152900" y="1216025"/>
            <a:ext cx="4570413" cy="5222875"/>
            <a:chOff x="1560" y="806"/>
            <a:chExt cx="2479" cy="2874"/>
          </a:xfrm>
        </p:grpSpPr>
        <p:pic>
          <p:nvPicPr>
            <p:cNvPr id="114693" name="Picture 4" descr="image1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0" y="806"/>
              <a:ext cx="2479" cy="2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694" name="Rectangle 5"/>
            <p:cNvSpPr>
              <a:spLocks noChangeArrowheads="1"/>
            </p:cNvSpPr>
            <p:nvPr/>
          </p:nvSpPr>
          <p:spPr bwMode="auto">
            <a:xfrm>
              <a:off x="2296" y="968"/>
              <a:ext cx="512" cy="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</p:grpSp>
      <p:pic>
        <p:nvPicPr>
          <p:cNvPr id="114692" name="Picture 7" descr="image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00163"/>
            <a:ext cx="300990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Influence de l’épaisseur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smtClean="0"/>
          </a:p>
        </p:txBody>
      </p:sp>
      <p:pic>
        <p:nvPicPr>
          <p:cNvPr id="115716" name="Picture 4" descr="image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1249363"/>
            <a:ext cx="6596062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dans des tôles minces (domaine A)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La ténacité est faible car le faible nombre de grain dans l’épaisseur limite la plasticité</a:t>
            </a:r>
          </a:p>
          <a:p>
            <a:r>
              <a:rPr lang="fr-FR" smtClean="0"/>
              <a:t>Historiquement peu d’importance d’un point de vue applicatif</a:t>
            </a:r>
          </a:p>
        </p:txBody>
      </p:sp>
      <p:pic>
        <p:nvPicPr>
          <p:cNvPr id="116740" name="Picture 4" descr="image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2994025"/>
            <a:ext cx="4564063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en déformations planes (domaine C)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K</a:t>
            </a:r>
            <a:r>
              <a:rPr lang="fr-FR" baseline="-25000" smtClean="0"/>
              <a:t>c</a:t>
            </a:r>
            <a:r>
              <a:rPr lang="fr-FR" smtClean="0"/>
              <a:t>=K</a:t>
            </a:r>
            <a:r>
              <a:rPr lang="fr-FR" baseline="-25000" smtClean="0"/>
              <a:t>Ic </a:t>
            </a:r>
            <a:r>
              <a:rPr lang="fr-FR" smtClean="0"/>
              <a:t>ténacité en déformations planes</a:t>
            </a:r>
          </a:p>
          <a:p>
            <a:r>
              <a:rPr lang="fr-FR" smtClean="0"/>
              <a:t>Borne inférieure de la caractéristique matériau</a:t>
            </a:r>
          </a:p>
          <a:p>
            <a:r>
              <a:rPr lang="fr-FR" smtClean="0"/>
              <a:t>Ne varie pas lorsque l’épaisseur B ou le rapport r</a:t>
            </a:r>
            <a:r>
              <a:rPr lang="fr-FR" baseline="-25000" smtClean="0"/>
              <a:t>p</a:t>
            </a:r>
            <a:r>
              <a:rPr lang="fr-FR" baseline="30000" smtClean="0"/>
              <a:t>*</a:t>
            </a:r>
            <a:r>
              <a:rPr lang="fr-FR" smtClean="0"/>
              <a:t>/B</a:t>
            </a:r>
          </a:p>
          <a:p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yy</a:t>
            </a:r>
            <a:r>
              <a:rPr lang="fr-FR" smtClean="0"/>
              <a:t> élevée dans la ZP, déformation localement élevée, écoulement plastique limité favorisent la rupture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en déformations planes (domaine C)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smtClean="0"/>
          </a:p>
        </p:txBody>
      </p:sp>
      <p:pic>
        <p:nvPicPr>
          <p:cNvPr id="118788" name="Picture 4" descr="image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277938"/>
            <a:ext cx="727075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Essais de K</a:t>
            </a:r>
            <a:r>
              <a:rPr lang="fr-FR" baseline="-25000" smtClean="0"/>
              <a:t>Ic</a:t>
            </a:r>
          </a:p>
        </p:txBody>
      </p:sp>
      <p:pic>
        <p:nvPicPr>
          <p:cNvPr id="1198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235075"/>
            <a:ext cx="3497263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98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2975"/>
            <a:ext cx="4022725" cy="258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981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/>
          <a:stretch>
            <a:fillRect/>
          </a:stretch>
        </p:blipFill>
        <p:spPr bwMode="auto">
          <a:xfrm>
            <a:off x="3783013" y="1489075"/>
            <a:ext cx="5195887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981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3230563"/>
            <a:ext cx="4349750" cy="311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Essais de K</a:t>
            </a:r>
            <a:r>
              <a:rPr lang="fr-FR" baseline="-25000" smtClean="0"/>
              <a:t>Ic</a:t>
            </a:r>
          </a:p>
        </p:txBody>
      </p:sp>
      <p:graphicFrame>
        <p:nvGraphicFramePr>
          <p:cNvPr id="12083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011363" y="1195388"/>
          <a:ext cx="5245100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4" name="Equation" r:id="rId3" imgW="3416300" imgH="838200" progId="Equation.3">
                  <p:embed/>
                </p:oleObj>
              </mc:Choice>
              <mc:Fallback>
                <p:oleObj name="Equation" r:id="rId3" imgW="3416300" imgH="838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1195388"/>
                        <a:ext cx="5245100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6" name="Text Box 7"/>
          <p:cNvSpPr txBox="1">
            <a:spLocks noChangeArrowheads="1"/>
          </p:cNvSpPr>
          <p:nvPr/>
        </p:nvSpPr>
        <p:spPr bwMode="auto">
          <a:xfrm>
            <a:off x="866775" y="2490788"/>
            <a:ext cx="71167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tx1"/>
                </a:solidFill>
              </a:rPr>
              <a:t>Préfissure par fatigue; K</a:t>
            </a:r>
            <a:r>
              <a:rPr lang="fr-FR" sz="2000" baseline="-25000">
                <a:solidFill>
                  <a:schemeClr val="tx1"/>
                </a:solidFill>
              </a:rPr>
              <a:t>final</a:t>
            </a:r>
            <a:r>
              <a:rPr lang="fr-FR" sz="2000">
                <a:solidFill>
                  <a:schemeClr val="tx1"/>
                </a:solidFill>
              </a:rPr>
              <a:t> &lt; 60% de la valeur attendue de K</a:t>
            </a:r>
            <a:r>
              <a:rPr lang="fr-FR" sz="2000" baseline="-25000">
                <a:solidFill>
                  <a:schemeClr val="tx1"/>
                </a:solidFill>
              </a:rPr>
              <a:t>Ic</a:t>
            </a:r>
            <a:r>
              <a:rPr lang="fr-FR" sz="2000">
                <a:solidFill>
                  <a:schemeClr val="tx1"/>
                </a:solidFill>
              </a:rPr>
              <a:t>=K</a:t>
            </a:r>
            <a:r>
              <a:rPr lang="fr-FR" sz="2000" baseline="-25000">
                <a:solidFill>
                  <a:schemeClr val="tx1"/>
                </a:solidFill>
              </a:rPr>
              <a:t>Q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tx1"/>
                </a:solidFill>
              </a:rPr>
              <a:t>Enregistrement de l’ouverture de fissure en fonction de la charge</a:t>
            </a:r>
          </a:p>
        </p:txBody>
      </p:sp>
      <p:pic>
        <p:nvPicPr>
          <p:cNvPr id="120837" name="Picture 8" descr="image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67"/>
          <a:stretch>
            <a:fillRect/>
          </a:stretch>
        </p:blipFill>
        <p:spPr bwMode="auto">
          <a:xfrm>
            <a:off x="2325688" y="3522663"/>
            <a:ext cx="4313237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Essais de K</a:t>
            </a:r>
            <a:r>
              <a:rPr lang="fr-FR" baseline="-25000" smtClean="0"/>
              <a:t>Ic</a:t>
            </a:r>
          </a:p>
        </p:txBody>
      </p:sp>
      <p:pic>
        <p:nvPicPr>
          <p:cNvPr id="121859" name="Picture 7" descr="image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04"/>
          <a:stretch>
            <a:fillRect/>
          </a:stretch>
        </p:blipFill>
        <p:spPr bwMode="auto">
          <a:xfrm>
            <a:off x="1195388" y="1350963"/>
            <a:ext cx="6523037" cy="466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Essais de K</a:t>
            </a:r>
            <a:r>
              <a:rPr lang="fr-FR" baseline="-25000" smtClean="0"/>
              <a:t>Ic</a:t>
            </a:r>
          </a:p>
        </p:txBody>
      </p:sp>
      <p:pic>
        <p:nvPicPr>
          <p:cNvPr id="1228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23963"/>
            <a:ext cx="4999038" cy="3084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884" name="Text Box 5"/>
          <p:cNvSpPr txBox="1">
            <a:spLocks noChangeArrowheads="1"/>
          </p:cNvSpPr>
          <p:nvPr/>
        </p:nvSpPr>
        <p:spPr bwMode="auto">
          <a:xfrm>
            <a:off x="4459288" y="2960688"/>
            <a:ext cx="4481512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tx1"/>
                </a:solidFill>
              </a:rPr>
              <a:t>III: Fragile, propagation rapide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fr-FR" sz="2000">
                <a:solidFill>
                  <a:schemeClr val="tx1"/>
                </a:solidFill>
              </a:rPr>
              <a:t>P</a:t>
            </a:r>
            <a:r>
              <a:rPr lang="fr-FR" sz="2000" baseline="-25000">
                <a:solidFill>
                  <a:schemeClr val="tx1"/>
                </a:solidFill>
              </a:rPr>
              <a:t>Q</a:t>
            </a:r>
            <a:r>
              <a:rPr lang="fr-FR" sz="2000">
                <a:solidFill>
                  <a:schemeClr val="tx1"/>
                </a:solidFill>
              </a:rPr>
              <a:t>=P</a:t>
            </a:r>
            <a:r>
              <a:rPr lang="fr-FR" sz="2000" baseline="-25000">
                <a:solidFill>
                  <a:schemeClr val="tx1"/>
                </a:solidFill>
              </a:rPr>
              <a:t>max</a:t>
            </a:r>
            <a:r>
              <a:rPr lang="fr-FR" sz="2000">
                <a:solidFill>
                  <a:schemeClr val="tx1"/>
                </a:solidFill>
              </a:rPr>
              <a:t>=P</a:t>
            </a:r>
            <a:r>
              <a:rPr lang="fr-FR" sz="2000" baseline="-25000">
                <a:solidFill>
                  <a:schemeClr val="tx1"/>
                </a:solidFill>
              </a:rPr>
              <a:t>c;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tx1"/>
                </a:solidFill>
              </a:rPr>
              <a:t>II: « Pop-in »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tx1"/>
                </a:solidFill>
              </a:rPr>
              <a:t>P</a:t>
            </a:r>
            <a:r>
              <a:rPr lang="fr-FR" sz="2000" baseline="-25000">
                <a:solidFill>
                  <a:schemeClr val="tx1"/>
                </a:solidFill>
              </a:rPr>
              <a:t>Q</a:t>
            </a:r>
            <a:r>
              <a:rPr lang="fr-FR" sz="2000">
                <a:solidFill>
                  <a:schemeClr val="tx1"/>
                </a:solidFill>
              </a:rPr>
              <a:t>=P</a:t>
            </a:r>
            <a:r>
              <a:rPr lang="fr-FR" sz="2000" baseline="-25000">
                <a:solidFill>
                  <a:schemeClr val="tx1"/>
                </a:solidFill>
              </a:rPr>
              <a:t>max</a:t>
            </a:r>
            <a:r>
              <a:rPr lang="fr-FR" sz="2000">
                <a:solidFill>
                  <a:schemeClr val="tx1"/>
                </a:solidFill>
              </a:rPr>
              <a:t>=P</a:t>
            </a:r>
            <a:r>
              <a:rPr lang="fr-FR" sz="2000" baseline="-25000">
                <a:solidFill>
                  <a:schemeClr val="tx1"/>
                </a:solidFill>
              </a:rPr>
              <a:t>c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tx1"/>
                </a:solidFill>
              </a:rPr>
              <a:t>I: Déchirure, propagation lente+plasticité</a:t>
            </a:r>
          </a:p>
          <a:p>
            <a:pPr algn="l">
              <a:buFont typeface="Wingdings" panose="05000000000000000000" pitchFamily="2" charset="2"/>
              <a:buNone/>
            </a:pPr>
            <a:r>
              <a:rPr lang="fr-FR" sz="2000">
                <a:solidFill>
                  <a:schemeClr val="tx1"/>
                </a:solidFill>
              </a:rPr>
              <a:t>P</a:t>
            </a:r>
            <a:r>
              <a:rPr lang="fr-FR" sz="2000" baseline="-25000">
                <a:solidFill>
                  <a:schemeClr val="tx1"/>
                </a:solidFill>
              </a:rPr>
              <a:t>Q</a:t>
            </a:r>
            <a:r>
              <a:rPr lang="fr-FR" sz="2000">
                <a:solidFill>
                  <a:schemeClr val="tx1"/>
                </a:solidFill>
              </a:rPr>
              <a:t>: sécante 5%=P</a:t>
            </a:r>
            <a:r>
              <a:rPr lang="fr-FR" sz="2000" baseline="-25000">
                <a:solidFill>
                  <a:schemeClr val="tx1"/>
                </a:solidFill>
              </a:rPr>
              <a:t>c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fr-FR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Essais de K</a:t>
            </a:r>
            <a:r>
              <a:rPr lang="fr-FR" baseline="-25000" smtClean="0"/>
              <a:t>Ic</a:t>
            </a:r>
          </a:p>
        </p:txBody>
      </p:sp>
      <p:pic>
        <p:nvPicPr>
          <p:cNvPr id="1239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613"/>
            <a:ext cx="4202113" cy="330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90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584325"/>
            <a:ext cx="39878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Quelques dates « repères »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213" y="1243013"/>
            <a:ext cx="8802687" cy="51974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fr-FR" sz="2800" smtClean="0"/>
              <a:t>1913 Inglis: </a:t>
            </a:r>
            <a:r>
              <a:rPr lang="fr-FR" sz="2800" i="1" smtClean="0"/>
              <a:t>Concentration de contrainte autour d’une entaille elliptique</a:t>
            </a:r>
          </a:p>
          <a:p>
            <a:pPr>
              <a:lnSpc>
                <a:spcPct val="80000"/>
              </a:lnSpc>
            </a:pPr>
            <a:r>
              <a:rPr lang="fr-FR" sz="2800" smtClean="0"/>
              <a:t>1922 Griffith: </a:t>
            </a:r>
            <a:r>
              <a:rPr lang="fr-FR" sz="2800" i="1" smtClean="0"/>
              <a:t>Relation résistance/taille de fissure</a:t>
            </a:r>
          </a:p>
          <a:p>
            <a:pPr>
              <a:lnSpc>
                <a:spcPct val="80000"/>
              </a:lnSpc>
            </a:pPr>
            <a:r>
              <a:rPr lang="fr-FR" sz="2800" smtClean="0"/>
              <a:t>1948 Irwin: </a:t>
            </a:r>
            <a:r>
              <a:rPr lang="fr-FR" sz="2800" i="1" smtClean="0"/>
              <a:t>Champ de contrainte autour de la pointe de fissure</a:t>
            </a:r>
          </a:p>
          <a:p>
            <a:pPr>
              <a:lnSpc>
                <a:spcPct val="80000"/>
              </a:lnSpc>
            </a:pPr>
            <a:r>
              <a:rPr lang="fr-FR" sz="2800" smtClean="0"/>
              <a:t>1957 Irwin: facteur d’intensité de contrainte</a:t>
            </a:r>
          </a:p>
          <a:p>
            <a:pPr>
              <a:lnSpc>
                <a:spcPct val="80000"/>
              </a:lnSpc>
            </a:pPr>
            <a:r>
              <a:rPr lang="fr-FR" sz="2800" smtClean="0"/>
              <a:t>1961 Dugdale et Wells: </a:t>
            </a:r>
            <a:r>
              <a:rPr lang="fr-FR" sz="2800" i="1" smtClean="0"/>
              <a:t>CTOD (crack Tip Opening Displacement)</a:t>
            </a:r>
          </a:p>
          <a:p>
            <a:pPr>
              <a:lnSpc>
                <a:spcPct val="80000"/>
              </a:lnSpc>
            </a:pPr>
            <a:r>
              <a:rPr lang="fr-FR" sz="2800" smtClean="0"/>
              <a:t>1961: Paris, Anderson et Gomez: </a:t>
            </a:r>
            <a:r>
              <a:rPr lang="fr-FR" sz="2800" i="1" smtClean="0"/>
              <a:t>Application de la MELR à la fissuration par fatigue</a:t>
            </a:r>
          </a:p>
          <a:p>
            <a:pPr>
              <a:lnSpc>
                <a:spcPct val="80000"/>
              </a:lnSpc>
            </a:pPr>
            <a:r>
              <a:rPr lang="fr-FR" sz="2800" smtClean="0"/>
              <a:t>1968 Rice et Hutchinson: </a:t>
            </a:r>
            <a:r>
              <a:rPr lang="fr-FR" sz="2800" i="1" smtClean="0"/>
              <a:t>Mécanique de la rupture élasto-plastique et intégrale 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Valeurs de ténacité</a:t>
            </a:r>
          </a:p>
        </p:txBody>
      </p:sp>
      <p:pic>
        <p:nvPicPr>
          <p:cNvPr id="12493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275" y="1243013"/>
            <a:ext cx="3230563" cy="5197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4932" name="Picture 5" descr="image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1670050"/>
            <a:ext cx="4835525" cy="412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Courbes R</a:t>
            </a:r>
          </a:p>
        </p:txBody>
      </p:sp>
      <p:pic>
        <p:nvPicPr>
          <p:cNvPr id="125955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275" y="1285875"/>
            <a:ext cx="2187575" cy="1098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59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531938"/>
            <a:ext cx="5175250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Courbes R</a:t>
            </a:r>
          </a:p>
        </p:txBody>
      </p:sp>
      <p:pic>
        <p:nvPicPr>
          <p:cNvPr id="12697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413" y="1497013"/>
            <a:ext cx="3824287" cy="3254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69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75" y="1511300"/>
            <a:ext cx="4356100" cy="323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Courbes R</a:t>
            </a:r>
          </a:p>
        </p:txBody>
      </p:sp>
      <p:pic>
        <p:nvPicPr>
          <p:cNvPr id="12800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6" t="2150" r="6117"/>
          <a:stretch>
            <a:fillRect/>
          </a:stretch>
        </p:blipFill>
        <p:spPr>
          <a:xfrm>
            <a:off x="368300" y="1157288"/>
            <a:ext cx="4937125" cy="25479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8004" name="Text Box 6"/>
          <p:cNvSpPr txBox="1">
            <a:spLocks noChangeArrowheads="1"/>
          </p:cNvSpPr>
          <p:nvPr/>
        </p:nvSpPr>
        <p:spPr bwMode="auto">
          <a:xfrm>
            <a:off x="6319838" y="2109788"/>
            <a:ext cx="14335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b="1">
                <a:solidFill>
                  <a:schemeClr val="tx1"/>
                </a:solidFill>
              </a:rPr>
              <a:t>7175 T7351</a:t>
            </a:r>
          </a:p>
        </p:txBody>
      </p:sp>
      <p:pic>
        <p:nvPicPr>
          <p:cNvPr id="12800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54438"/>
            <a:ext cx="8040688" cy="278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Courbes R</a:t>
            </a:r>
          </a:p>
        </p:txBody>
      </p:sp>
      <p:sp>
        <p:nvSpPr>
          <p:cNvPr id="129027" name="Text Box 5"/>
          <p:cNvSpPr txBox="1">
            <a:spLocks noChangeArrowheads="1"/>
          </p:cNvSpPr>
          <p:nvPr/>
        </p:nvSpPr>
        <p:spPr bwMode="auto">
          <a:xfrm>
            <a:off x="3506788" y="1347788"/>
            <a:ext cx="226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b="1">
                <a:solidFill>
                  <a:schemeClr val="tx1"/>
                </a:solidFill>
              </a:rPr>
              <a:t>7175 T7351: zone 2</a:t>
            </a:r>
          </a:p>
        </p:txBody>
      </p:sp>
      <p:pic>
        <p:nvPicPr>
          <p:cNvPr id="12902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0125"/>
            <a:ext cx="8883650" cy="335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Courbes R</a:t>
            </a: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3506788" y="1347788"/>
            <a:ext cx="226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b="1">
                <a:solidFill>
                  <a:schemeClr val="tx1"/>
                </a:solidFill>
              </a:rPr>
              <a:t>7175 T7351: zone 3</a:t>
            </a:r>
          </a:p>
        </p:txBody>
      </p:sp>
      <p:pic>
        <p:nvPicPr>
          <p:cNvPr id="13005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255838"/>
            <a:ext cx="88106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Courbes R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3506788" y="1347788"/>
            <a:ext cx="2265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b="1">
                <a:solidFill>
                  <a:schemeClr val="tx1"/>
                </a:solidFill>
              </a:rPr>
              <a:t>7175 T7351: zone 4</a:t>
            </a:r>
          </a:p>
        </p:txBody>
      </p:sp>
      <p:pic>
        <p:nvPicPr>
          <p:cNvPr id="1310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0788"/>
            <a:ext cx="8883650" cy="350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Différents modes de fissuration</a:t>
            </a:r>
          </a:p>
        </p:txBody>
      </p:sp>
      <p:sp>
        <p:nvSpPr>
          <p:cNvPr id="14339" name="Rectangle 6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endParaRPr lang="fr-FR" sz="2800" smtClean="0"/>
          </a:p>
        </p:txBody>
      </p:sp>
      <p:sp>
        <p:nvSpPr>
          <p:cNvPr id="14340" name="Rectangle 7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sz="2800" smtClean="0"/>
              <a:t>a) Mode I d’ouverture: le plus « nocif »; ici on se concentrera sur le mode I</a:t>
            </a:r>
          </a:p>
          <a:p>
            <a:r>
              <a:rPr lang="fr-FR" sz="2800" smtClean="0"/>
              <a:t>b) Mode II de cisaillement dans le plan</a:t>
            </a:r>
          </a:p>
          <a:p>
            <a:r>
              <a:rPr lang="fr-FR" sz="2800" smtClean="0"/>
              <a:t>c) Mode III de cisaillement hors plan</a:t>
            </a:r>
          </a:p>
        </p:txBody>
      </p:sp>
      <p:pic>
        <p:nvPicPr>
          <p:cNvPr id="14341" name="Picture 4" descr="image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52538"/>
            <a:ext cx="796607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Domaine d’application</a:t>
            </a:r>
          </a:p>
        </p:txBody>
      </p:sp>
      <p:pic>
        <p:nvPicPr>
          <p:cNvPr id="15363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588" y="1763713"/>
            <a:ext cx="7686675" cy="3373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Prédiction de la rupture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705850" cy="5197475"/>
          </a:xfrm>
        </p:spPr>
        <p:txBody>
          <a:bodyPr/>
          <a:lstStyle/>
          <a:p>
            <a:r>
              <a:rPr lang="fr-FR" sz="2800" smtClean="0"/>
              <a:t>Facteur d’intensité de contrainte, fonction de la charge, de la géométrie et de la taille de fissure</a:t>
            </a:r>
          </a:p>
          <a:p>
            <a:r>
              <a:rPr lang="fr-FR" sz="2800" smtClean="0"/>
              <a:t>Résistance à la fissuration (ténacité) du matériau K</a:t>
            </a:r>
            <a:r>
              <a:rPr lang="fr-FR" sz="2800" baseline="-25000" smtClean="0"/>
              <a:t>Ic</a:t>
            </a:r>
          </a:p>
          <a:p>
            <a:r>
              <a:rPr lang="fr-FR" sz="2800" smtClean="0"/>
              <a:t>La rupture intervient lorsque:</a:t>
            </a:r>
          </a:p>
          <a:p>
            <a:endParaRPr lang="fr-FR" sz="2800" smtClean="0"/>
          </a:p>
          <a:p>
            <a:endParaRPr lang="fr-FR" sz="2800" smtClean="0"/>
          </a:p>
        </p:txBody>
      </p:sp>
      <p:graphicFrame>
        <p:nvGraphicFramePr>
          <p:cNvPr id="1638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227263" y="3621088"/>
          <a:ext cx="4325937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3" imgW="1269449" imgH="330057" progId="Equation.3">
                  <p:embed/>
                </p:oleObj>
              </mc:Choice>
              <mc:Fallback>
                <p:oleObj name="Equation" r:id="rId3" imgW="1269449" imgH="33005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3621088"/>
                        <a:ext cx="4325937" cy="1125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Propagation stable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dirty="0" smtClean="0"/>
              <a:t>« </a:t>
            </a:r>
            <a:r>
              <a:rPr lang="fr-FR" dirty="0" err="1" smtClean="0"/>
              <a:t>Subcritical</a:t>
            </a:r>
            <a:r>
              <a:rPr lang="fr-FR" dirty="0" smtClean="0"/>
              <a:t> crack </a:t>
            </a:r>
            <a:r>
              <a:rPr lang="fr-FR" dirty="0" err="1" smtClean="0"/>
              <a:t>growth</a:t>
            </a:r>
            <a:r>
              <a:rPr lang="fr-FR" dirty="0" smtClean="0"/>
              <a:t> »</a:t>
            </a:r>
          </a:p>
          <a:p>
            <a:pPr>
              <a:lnSpc>
                <a:spcPct val="90000"/>
              </a:lnSpc>
            </a:pPr>
            <a:endParaRPr lang="fr-FR" dirty="0" smtClean="0"/>
          </a:p>
          <a:p>
            <a:pPr>
              <a:lnSpc>
                <a:spcPct val="90000"/>
              </a:lnSpc>
            </a:pPr>
            <a:endParaRPr lang="fr-FR" dirty="0" smtClean="0"/>
          </a:p>
          <a:p>
            <a:pPr>
              <a:lnSpc>
                <a:spcPct val="90000"/>
              </a:lnSpc>
            </a:pPr>
            <a:endParaRPr lang="fr-FR" dirty="0" smtClean="0"/>
          </a:p>
          <a:p>
            <a:pPr>
              <a:lnSpc>
                <a:spcPct val="90000"/>
              </a:lnSpc>
            </a:pPr>
            <a:endParaRPr lang="fr-FR" dirty="0" smtClean="0"/>
          </a:p>
          <a:p>
            <a:pPr>
              <a:lnSpc>
                <a:spcPct val="90000"/>
              </a:lnSpc>
            </a:pPr>
            <a:endParaRPr lang="fr-FR" dirty="0" smtClean="0"/>
          </a:p>
          <a:p>
            <a:pPr>
              <a:lnSpc>
                <a:spcPct val="90000"/>
              </a:lnSpc>
            </a:pPr>
            <a:endParaRPr lang="fr-FR" dirty="0" smtClean="0"/>
          </a:p>
          <a:p>
            <a:pPr>
              <a:lnSpc>
                <a:spcPct val="90000"/>
              </a:lnSpc>
            </a:pPr>
            <a:r>
              <a:rPr lang="fr-FR" dirty="0" smtClean="0"/>
              <a:t>Des fissures </a:t>
            </a:r>
            <a:r>
              <a:rPr lang="fr-FR" dirty="0" err="1" smtClean="0"/>
              <a:t>pré-existantes</a:t>
            </a:r>
            <a:r>
              <a:rPr lang="fr-FR" dirty="0" smtClean="0"/>
              <a:t> peuvent se propager « lentement » à des valeurs du FIC bien en dessous de K</a:t>
            </a:r>
            <a:r>
              <a:rPr lang="fr-FR" baseline="-25000" dirty="0" smtClean="0"/>
              <a:t>IC</a:t>
            </a:r>
            <a:r>
              <a:rPr lang="fr-FR" dirty="0" smtClean="0"/>
              <a:t> (fatigue, corrosion sous contrainte)</a:t>
            </a: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2071688" y="1868488"/>
            <a:ext cx="4684712" cy="2822575"/>
            <a:chOff x="1305" y="1177"/>
            <a:chExt cx="2951" cy="1778"/>
          </a:xfrm>
        </p:grpSpPr>
        <p:grpSp>
          <p:nvGrpSpPr>
            <p:cNvPr id="17413" name="Group 5"/>
            <p:cNvGrpSpPr>
              <a:grpSpLocks/>
            </p:cNvGrpSpPr>
            <p:nvPr/>
          </p:nvGrpSpPr>
          <p:grpSpPr bwMode="auto">
            <a:xfrm>
              <a:off x="1560" y="1200"/>
              <a:ext cx="2696" cy="1536"/>
              <a:chOff x="1560" y="1200"/>
              <a:chExt cx="2696" cy="1536"/>
            </a:xfrm>
          </p:grpSpPr>
          <p:sp>
            <p:nvSpPr>
              <p:cNvPr id="17421" name="Line 6"/>
              <p:cNvSpPr>
                <a:spLocks noChangeShapeType="1"/>
              </p:cNvSpPr>
              <p:nvPr/>
            </p:nvSpPr>
            <p:spPr bwMode="auto">
              <a:xfrm>
                <a:off x="1560" y="2736"/>
                <a:ext cx="269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7422" name="Line 7"/>
              <p:cNvSpPr>
                <a:spLocks noChangeShapeType="1"/>
              </p:cNvSpPr>
              <p:nvPr/>
            </p:nvSpPr>
            <p:spPr bwMode="auto">
              <a:xfrm flipV="1">
                <a:off x="1560" y="1200"/>
                <a:ext cx="0" cy="15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17414" name="Line 8"/>
            <p:cNvSpPr>
              <a:spLocks noChangeShapeType="1"/>
            </p:cNvSpPr>
            <p:nvPr/>
          </p:nvSpPr>
          <p:spPr bwMode="auto">
            <a:xfrm flipV="1">
              <a:off x="1560" y="1432"/>
              <a:ext cx="2576" cy="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415" name="Text Box 9"/>
            <p:cNvSpPr txBox="1">
              <a:spLocks noChangeArrowheads="1"/>
            </p:cNvSpPr>
            <p:nvPr/>
          </p:nvSpPr>
          <p:spPr bwMode="auto">
            <a:xfrm>
              <a:off x="2588" y="1177"/>
              <a:ext cx="5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K=K</a:t>
              </a:r>
              <a:r>
                <a:rPr lang="fr-FR" sz="2000" b="1" baseline="-25000">
                  <a:solidFill>
                    <a:schemeClr val="tx1"/>
                  </a:solidFill>
                </a:rPr>
                <a:t>IC</a:t>
              </a:r>
            </a:p>
          </p:txBody>
        </p:sp>
        <p:sp>
          <p:nvSpPr>
            <p:cNvPr id="17416" name="Freeform 10"/>
            <p:cNvSpPr>
              <a:spLocks/>
            </p:cNvSpPr>
            <p:nvPr/>
          </p:nvSpPr>
          <p:spPr bwMode="auto">
            <a:xfrm>
              <a:off x="1560" y="1440"/>
              <a:ext cx="2416" cy="888"/>
            </a:xfrm>
            <a:custGeom>
              <a:avLst/>
              <a:gdLst>
                <a:gd name="T0" fmla="*/ 0 w 2416"/>
                <a:gd name="T1" fmla="*/ 0 h 888"/>
                <a:gd name="T2" fmla="*/ 160 w 2416"/>
                <a:gd name="T3" fmla="*/ 280 h 888"/>
                <a:gd name="T4" fmla="*/ 480 w 2416"/>
                <a:gd name="T5" fmla="*/ 552 h 888"/>
                <a:gd name="T6" fmla="*/ 1016 w 2416"/>
                <a:gd name="T7" fmla="*/ 736 h 888"/>
                <a:gd name="T8" fmla="*/ 1688 w 2416"/>
                <a:gd name="T9" fmla="*/ 848 h 888"/>
                <a:gd name="T10" fmla="*/ 2416 w 2416"/>
                <a:gd name="T11" fmla="*/ 888 h 8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16" h="888">
                  <a:moveTo>
                    <a:pt x="0" y="0"/>
                  </a:moveTo>
                  <a:cubicBezTo>
                    <a:pt x="50" y="101"/>
                    <a:pt x="80" y="188"/>
                    <a:pt x="160" y="280"/>
                  </a:cubicBezTo>
                  <a:cubicBezTo>
                    <a:pt x="240" y="372"/>
                    <a:pt x="337" y="476"/>
                    <a:pt x="480" y="552"/>
                  </a:cubicBezTo>
                  <a:cubicBezTo>
                    <a:pt x="623" y="628"/>
                    <a:pt x="815" y="687"/>
                    <a:pt x="1016" y="736"/>
                  </a:cubicBezTo>
                  <a:cubicBezTo>
                    <a:pt x="1217" y="785"/>
                    <a:pt x="1455" y="823"/>
                    <a:pt x="1688" y="848"/>
                  </a:cubicBezTo>
                  <a:cubicBezTo>
                    <a:pt x="1921" y="873"/>
                    <a:pt x="2168" y="880"/>
                    <a:pt x="2416" y="888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417" name="Text Box 11"/>
            <p:cNvSpPr txBox="1">
              <a:spLocks noChangeArrowheads="1"/>
            </p:cNvSpPr>
            <p:nvPr/>
          </p:nvSpPr>
          <p:spPr bwMode="auto">
            <a:xfrm>
              <a:off x="2847" y="1665"/>
              <a:ext cx="6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Rupture</a:t>
              </a:r>
            </a:p>
          </p:txBody>
        </p:sp>
        <p:sp>
          <p:nvSpPr>
            <p:cNvPr id="17418" name="Text Box 12"/>
            <p:cNvSpPr txBox="1">
              <a:spLocks noChangeArrowheads="1"/>
            </p:cNvSpPr>
            <p:nvPr/>
          </p:nvSpPr>
          <p:spPr bwMode="auto">
            <a:xfrm>
              <a:off x="1748" y="2329"/>
              <a:ext cx="101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Non Rupture</a:t>
              </a:r>
            </a:p>
          </p:txBody>
        </p:sp>
        <p:sp>
          <p:nvSpPr>
            <p:cNvPr id="17419" name="Text Box 13"/>
            <p:cNvSpPr txBox="1">
              <a:spLocks noChangeArrowheads="1"/>
            </p:cNvSpPr>
            <p:nvPr/>
          </p:nvSpPr>
          <p:spPr bwMode="auto">
            <a:xfrm>
              <a:off x="1305" y="1217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K</a:t>
              </a:r>
              <a:endParaRPr lang="fr-FR" sz="2000" b="1" baseline="-25000">
                <a:solidFill>
                  <a:schemeClr val="tx1"/>
                </a:solidFill>
              </a:endParaRPr>
            </a:p>
          </p:txBody>
        </p:sp>
        <p:sp>
          <p:nvSpPr>
            <p:cNvPr id="17420" name="Text Box 14"/>
            <p:cNvSpPr txBox="1">
              <a:spLocks noChangeArrowheads="1"/>
            </p:cNvSpPr>
            <p:nvPr/>
          </p:nvSpPr>
          <p:spPr bwMode="auto">
            <a:xfrm>
              <a:off x="2330" y="2705"/>
              <a:ext cx="190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>
                  <a:solidFill>
                    <a:schemeClr val="tx1"/>
                  </a:solidFill>
                </a:rPr>
                <a:t>Temps ou nombre de cycles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Différents modes de rupture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</a:t>
            </a:r>
          </a:p>
        </p:txBody>
      </p:sp>
      <p:grpSp>
        <p:nvGrpSpPr>
          <p:cNvPr id="19459" name="Group 14"/>
          <p:cNvGrpSpPr>
            <a:grpSpLocks/>
          </p:cNvGrpSpPr>
          <p:nvPr/>
        </p:nvGrpSpPr>
        <p:grpSpPr bwMode="auto">
          <a:xfrm>
            <a:off x="1125538" y="1260475"/>
            <a:ext cx="7146925" cy="3673475"/>
            <a:chOff x="189" y="842"/>
            <a:chExt cx="4502" cy="2314"/>
          </a:xfrm>
        </p:grpSpPr>
        <p:sp>
          <p:nvSpPr>
            <p:cNvPr id="19461" name="Text Box 6"/>
            <p:cNvSpPr txBox="1">
              <a:spLocks noChangeArrowheads="1"/>
            </p:cNvSpPr>
            <p:nvPr/>
          </p:nvSpPr>
          <p:spPr bwMode="auto">
            <a:xfrm>
              <a:off x="691" y="842"/>
              <a:ext cx="3868" cy="3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>
                  <a:solidFill>
                    <a:schemeClr val="tx1"/>
                  </a:solidFill>
                </a:rPr>
                <a:t>Rupture catastrophique (faible contrainte)</a:t>
              </a:r>
            </a:p>
          </p:txBody>
        </p:sp>
        <p:sp>
          <p:nvSpPr>
            <p:cNvPr id="19462" name="AutoShape 8"/>
            <p:cNvSpPr>
              <a:spLocks noChangeArrowheads="1"/>
            </p:cNvSpPr>
            <p:nvPr/>
          </p:nvSpPr>
          <p:spPr bwMode="auto">
            <a:xfrm>
              <a:off x="2533" y="1256"/>
              <a:ext cx="184" cy="456"/>
            </a:xfrm>
            <a:prstGeom prst="downArrow">
              <a:avLst>
                <a:gd name="adj1" fmla="val 50000"/>
                <a:gd name="adj2" fmla="val 61957"/>
              </a:avLst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  <p:sp>
          <p:nvSpPr>
            <p:cNvPr id="19463" name="Text Box 9"/>
            <p:cNvSpPr txBox="1">
              <a:spLocks noChangeArrowheads="1"/>
            </p:cNvSpPr>
            <p:nvPr/>
          </p:nvSpPr>
          <p:spPr bwMode="auto">
            <a:xfrm>
              <a:off x="1926" y="1746"/>
              <a:ext cx="139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>
                  <a:solidFill>
                    <a:schemeClr val="tx1"/>
                  </a:solidFill>
                </a:rPr>
                <a:t>« FRAGILE »</a:t>
              </a:r>
            </a:p>
          </p:txBody>
        </p:sp>
        <p:sp>
          <p:nvSpPr>
            <p:cNvPr id="19464" name="Line 10"/>
            <p:cNvSpPr>
              <a:spLocks noChangeShapeType="1"/>
            </p:cNvSpPr>
            <p:nvPr/>
          </p:nvSpPr>
          <p:spPr bwMode="auto">
            <a:xfrm flipH="1">
              <a:off x="1960" y="2048"/>
              <a:ext cx="536" cy="4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465" name="Text Box 11"/>
            <p:cNvSpPr txBox="1">
              <a:spLocks noChangeArrowheads="1"/>
            </p:cNvSpPr>
            <p:nvPr/>
          </p:nvSpPr>
          <p:spPr bwMode="auto">
            <a:xfrm>
              <a:off x="189" y="2474"/>
              <a:ext cx="2216" cy="6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>
                  <a:solidFill>
                    <a:schemeClr val="tx1"/>
                  </a:solidFill>
                </a:rPr>
                <a:t>Clivage</a:t>
              </a:r>
            </a:p>
            <a:p>
              <a:r>
                <a:rPr lang="fr-FR">
                  <a:solidFill>
                    <a:schemeClr val="tx1"/>
                  </a:solidFill>
                </a:rPr>
                <a:t>Rupture intergranulaire</a:t>
              </a:r>
            </a:p>
          </p:txBody>
        </p:sp>
        <p:sp>
          <p:nvSpPr>
            <p:cNvPr id="19466" name="Line 12"/>
            <p:cNvSpPr>
              <a:spLocks noChangeShapeType="1"/>
            </p:cNvSpPr>
            <p:nvPr/>
          </p:nvSpPr>
          <p:spPr bwMode="auto">
            <a:xfrm>
              <a:off x="2784" y="2088"/>
              <a:ext cx="536" cy="4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467" name="Text Box 13"/>
            <p:cNvSpPr txBox="1">
              <a:spLocks noChangeArrowheads="1"/>
            </p:cNvSpPr>
            <p:nvPr/>
          </p:nvSpPr>
          <p:spPr bwMode="auto">
            <a:xfrm>
              <a:off x="3184" y="2514"/>
              <a:ext cx="1507" cy="3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>
                  <a:solidFill>
                    <a:schemeClr val="tx1"/>
                  </a:solidFill>
                </a:rPr>
                <a:t>Rupture ductile</a:t>
              </a:r>
            </a:p>
          </p:txBody>
        </p:sp>
      </p:grpSp>
      <p:sp>
        <p:nvSpPr>
          <p:cNvPr id="19460" name="Text Box 15"/>
          <p:cNvSpPr txBox="1">
            <a:spLocks noChangeArrowheads="1"/>
          </p:cNvSpPr>
          <p:nvPr/>
        </p:nvSpPr>
        <p:spPr bwMode="auto">
          <a:xfrm>
            <a:off x="179388" y="4968875"/>
            <a:ext cx="8964612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tx1"/>
                </a:solidFill>
              </a:rPr>
              <a:t>Clivage: séparation de plans atomiques (ténacité faible)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tx1"/>
                </a:solidFill>
              </a:rPr>
              <a:t>Rupture intergranulaire: décohésion de joints de grain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fr-FR" sz="2000">
                <a:solidFill>
                  <a:schemeClr val="tx1"/>
                </a:solidFill>
              </a:rPr>
              <a:t>Rupture ductile: ténacité faible à élevée, plasticité localement importante, décohésion par microcavités (cupules)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Clivage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Le clivage se produit par la rupture extrêmement rapide de liaisons atomiques suivant un plan cristallographique bien spécifique du réseau</a:t>
            </a:r>
          </a:p>
          <a:p>
            <a:r>
              <a:rPr lang="fr-FR" smtClean="0"/>
              <a:t>Rapide, sans accumulation de dommage</a:t>
            </a:r>
          </a:p>
          <a:p>
            <a:r>
              <a:rPr lang="fr-FR" smtClean="0"/>
              <a:t>Pertinent pour les alliages c.c.</a:t>
            </a:r>
          </a:p>
          <a:p>
            <a:r>
              <a:rPr lang="fr-FR" smtClean="0"/>
              <a:t>Prédominant à basse température, vitesses de déformation élevées, soudures, entailles</a:t>
            </a:r>
          </a:p>
          <a:p>
            <a:r>
              <a:rPr lang="fr-FR" smtClean="0"/>
              <a:t>Fractographie: facettes de clivage planes et lisses avec plasticité locale;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Sommaire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Introduction</a:t>
            </a:r>
          </a:p>
          <a:p>
            <a:r>
              <a:rPr lang="fr-FR" smtClean="0"/>
              <a:t>Différents modes de rupture</a:t>
            </a:r>
          </a:p>
          <a:p>
            <a:r>
              <a:rPr lang="fr-FR" smtClean="0"/>
              <a:t>Taux de restitution d’énergie</a:t>
            </a:r>
          </a:p>
          <a:p>
            <a:r>
              <a:rPr lang="fr-FR" smtClean="0"/>
              <a:t>Champ de contrainte autour d’une entaille</a:t>
            </a:r>
          </a:p>
          <a:p>
            <a:r>
              <a:rPr lang="fr-FR" smtClean="0"/>
              <a:t>Facteur d’intensité de contrainte</a:t>
            </a:r>
          </a:p>
          <a:p>
            <a:r>
              <a:rPr lang="fr-FR" smtClean="0"/>
              <a:t>Zones plastifiées</a:t>
            </a:r>
          </a:p>
          <a:p>
            <a:r>
              <a:rPr lang="fr-FR" smtClean="0"/>
              <a:t>Détermination pratique de la ténacité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Clivage</a:t>
            </a:r>
          </a:p>
        </p:txBody>
      </p:sp>
      <p:pic>
        <p:nvPicPr>
          <p:cNvPr id="21507" name="Picture 4" descr="image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1211263"/>
            <a:ext cx="4217987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par clivage sur un arbre de transmission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568450"/>
            <a:ext cx="67818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par clivage</a:t>
            </a: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1651000" y="1533525"/>
          <a:ext cx="5437188" cy="389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Document" r:id="rId3" imgW="3762756" imgH="2699004" progId="Word.Document.8">
                  <p:embed/>
                </p:oleObj>
              </mc:Choice>
              <mc:Fallback>
                <p:oleObj name="Document" r:id="rId3" imgW="3762756" imgH="26990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1533525"/>
                        <a:ext cx="5437188" cy="389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043238" y="5675313"/>
            <a:ext cx="2714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1600" b="1">
                <a:solidFill>
                  <a:schemeClr val="tx1"/>
                </a:solidFill>
                <a:cs typeface="Times New Roman" panose="02020603050405020304" pitchFamily="18" charset="0"/>
              </a:rPr>
              <a:t>Alliage Fe-40Al dopé au bore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intergranulaire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Dans certains cas les fissures se propagent le long des joints de grain et entraînent une rupture dite intergranulaire.</a:t>
            </a:r>
          </a:p>
          <a:p>
            <a:endParaRPr lang="fr-FR" smtClean="0"/>
          </a:p>
          <a:p>
            <a:r>
              <a:rPr lang="fr-FR" smtClean="0"/>
              <a:t>Ce processus résulte d’un affaiblissement ou d’une «  fragilisation » des joints de grain</a:t>
            </a:r>
          </a:p>
          <a:p>
            <a:endParaRPr lang="fr-FR" smtClean="0"/>
          </a:p>
          <a:p>
            <a:r>
              <a:rPr lang="fr-FR" smtClean="0"/>
              <a:t>La surface de rupture présente un aspect tridimensionnel assez marqué avec des facettes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intergranulaire d’une vis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31950"/>
            <a:ext cx="67818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ductile (cupules)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800" smtClean="0"/>
              <a:t>La rupture ductile correspond à une décohésion par la création, la croissance et la coalescence de cavités</a:t>
            </a:r>
          </a:p>
          <a:p>
            <a:r>
              <a:rPr lang="fr-FR" sz="2800" smtClean="0"/>
              <a:t>Processus intimement lié à la concentration de contrainte autour d’inclusions, de précipités, bandes de glissement, macles</a:t>
            </a:r>
          </a:p>
          <a:p>
            <a:r>
              <a:rPr lang="fr-FR" sz="2800" smtClean="0"/>
              <a:t>Accumulation de dommage lié à la déformation plastique</a:t>
            </a:r>
          </a:p>
          <a:p>
            <a:r>
              <a:rPr lang="fr-FR" sz="2800" smtClean="0"/>
              <a:t>Déformation plastique globale limitée mais localement élevée</a:t>
            </a:r>
          </a:p>
          <a:p>
            <a:r>
              <a:rPr lang="fr-FR" sz="2800" smtClean="0"/>
              <a:t>Fractographie: large variété en forme et en taille de cupules (cavités)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ductile</a:t>
            </a:r>
          </a:p>
        </p:txBody>
      </p:sp>
      <p:pic>
        <p:nvPicPr>
          <p:cNvPr id="27651" name="Picture 4" descr="image0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1195388"/>
            <a:ext cx="4800600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 descr="image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330325"/>
            <a:ext cx="3121025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4273550"/>
            <a:ext cx="3233738" cy="200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par cupules sur un arbre de transmission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1568450"/>
            <a:ext cx="678180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51236" name="Group 4"/>
          <p:cNvGrpSpPr>
            <a:grpSpLocks/>
          </p:cNvGrpSpPr>
          <p:nvPr/>
        </p:nvGrpSpPr>
        <p:grpSpPr bwMode="auto">
          <a:xfrm>
            <a:off x="5357813" y="2065338"/>
            <a:ext cx="3605212" cy="2308225"/>
            <a:chOff x="3375" y="1301"/>
            <a:chExt cx="2271" cy="1454"/>
          </a:xfrm>
        </p:grpSpPr>
        <p:pic>
          <p:nvPicPr>
            <p:cNvPr id="2867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" y="1301"/>
              <a:ext cx="2241" cy="1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>
              <a:off x="3855" y="1462"/>
              <a:ext cx="17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1200" b="1">
                  <a:latin typeface="Comic Sans MS" panose="030F0702030302020204" pitchFamily="66" charset="0"/>
                </a:rPr>
                <a:t>Particules de Sulfure de Manganese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Cupules dans un alliage d’aluminium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530350"/>
            <a:ext cx="6154738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 ductile</a:t>
            </a:r>
          </a:p>
        </p:txBody>
      </p:sp>
      <p:pic>
        <p:nvPicPr>
          <p:cNvPr id="30723" name="Picture 3" descr="TC4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46200"/>
            <a:ext cx="6197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528888" y="6053138"/>
            <a:ext cx="3451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1800" b="1">
                <a:solidFill>
                  <a:schemeClr val="tx1"/>
                </a:solidFill>
                <a:cs typeface="Times New Roman" panose="02020603050405020304" pitchFamily="18" charset="0"/>
              </a:rPr>
              <a:t>Alliage de Titane rompu à 110 °C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Taux de restitution d’énergie</a:t>
            </a:r>
          </a:p>
        </p:txBody>
      </p:sp>
      <p:sp>
        <p:nvSpPr>
          <p:cNvPr id="3174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Concepts de base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Une fissure préexistante peut se propager si l’énergie restituée par l’avancée de la fissure est supérieure ou égale à l’énergie requise par les processus physiques de rupture.</a:t>
            </a:r>
          </a:p>
          <a:p>
            <a:r>
              <a:rPr lang="fr-FR" smtClean="0"/>
              <a:t>Sources d’énergie: la diminution d’énergie élastique liée à la variation de complaisance + le travail fourni par le déplacement de l’effort lors de l’avancée de la fissure</a:t>
            </a:r>
          </a:p>
          <a:p>
            <a:r>
              <a:rPr lang="fr-FR" smtClean="0"/>
              <a:t>Puits d’énergie: la création d’énergie de surface + plasticité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Taux de restitution d’énergie élastique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439150" cy="5197475"/>
          </a:xfrm>
        </p:spPr>
        <p:txBody>
          <a:bodyPr/>
          <a:lstStyle/>
          <a:p>
            <a:r>
              <a:rPr lang="fr-FR" sz="2800" smtClean="0"/>
              <a:t>Soit P l’énergie potentielle emmagasinée dans la structure et </a:t>
            </a:r>
            <a:r>
              <a:rPr lang="el-GR" sz="2800" smtClean="0">
                <a:cs typeface="Times New Roman" panose="02020603050405020304" pitchFamily="18" charset="0"/>
              </a:rPr>
              <a:t>δ</a:t>
            </a:r>
            <a:r>
              <a:rPr lang="fr-FR" sz="2800" smtClean="0">
                <a:cs typeface="Times New Roman" panose="02020603050405020304" pitchFamily="18" charset="0"/>
              </a:rPr>
              <a:t>A l’incrément de surface fissurée. On désigne par G la force d’extension de la fissure ou taux de restitution d’énergie élastique:</a:t>
            </a:r>
          </a:p>
          <a:p>
            <a:endParaRPr lang="el-GR" sz="2800" smtClean="0">
              <a:cs typeface="Times New Roman" panose="02020603050405020304" pitchFamily="18" charset="0"/>
            </a:endParaRPr>
          </a:p>
        </p:txBody>
      </p:sp>
      <p:graphicFrame>
        <p:nvGraphicFramePr>
          <p:cNvPr id="3379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36563" y="3268663"/>
          <a:ext cx="2305050" cy="144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name="Equation" r:id="rId3" imgW="889000" imgH="558800" progId="Equation.3">
                  <p:embed/>
                </p:oleObj>
              </mc:Choice>
              <mc:Fallback>
                <p:oleObj name="Equation" r:id="rId3" imgW="889000" imgH="55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3268663"/>
                        <a:ext cx="2305050" cy="1449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7" name="Picture 6" descr="image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5" y="3262313"/>
            <a:ext cx="5086350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Taux de restitution d’énergie élastique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413750" cy="5197475"/>
          </a:xfrm>
        </p:spPr>
        <p:txBody>
          <a:bodyPr/>
          <a:lstStyle/>
          <a:p>
            <a:r>
              <a:rPr lang="fr-FR" sz="2800" smtClean="0"/>
              <a:t>Soit U l’énergie potentielle des forces appliquées, E, l’énergie de déformation élastique , </a:t>
            </a:r>
            <a:r>
              <a:rPr lang="fr-FR" sz="2800" smtClean="0">
                <a:latin typeface="Symbol" panose="05050102010706020507" pitchFamily="18" charset="2"/>
              </a:rPr>
              <a:t>g</a:t>
            </a:r>
            <a:r>
              <a:rPr lang="fr-FR" sz="2800" baseline="-25000" smtClean="0"/>
              <a:t>s</a:t>
            </a:r>
            <a:r>
              <a:rPr lang="fr-FR" sz="2800" smtClean="0"/>
              <a:t> l’énergie de création de surface et Wc l’énergie cinétique</a:t>
            </a:r>
            <a:r>
              <a:rPr lang="fr-FR" sz="2800" smtClean="0">
                <a:cs typeface="Times New Roman" panose="02020603050405020304" pitchFamily="18" charset="0"/>
              </a:rPr>
              <a:t>:</a:t>
            </a:r>
          </a:p>
          <a:p>
            <a:endParaRPr lang="el-GR" sz="2800" smtClean="0">
              <a:cs typeface="Times New Roman" panose="02020603050405020304" pitchFamily="18" charset="0"/>
            </a:endParaRPr>
          </a:p>
        </p:txBody>
      </p:sp>
      <p:graphicFrame>
        <p:nvGraphicFramePr>
          <p:cNvPr id="3482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61938" y="2668588"/>
          <a:ext cx="3849687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6" name="Equation" r:id="rId3" imgW="3048000" imgH="2362200" progId="Equation.3">
                  <p:embed/>
                </p:oleObj>
              </mc:Choice>
              <mc:Fallback>
                <p:oleObj name="Equation" r:id="rId3" imgW="3048000" imgH="2362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8" y="2668588"/>
                        <a:ext cx="3849687" cy="298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AutoShape 6"/>
          <p:cNvSpPr>
            <a:spLocks noChangeArrowheads="1"/>
          </p:cNvSpPr>
          <p:nvPr/>
        </p:nvSpPr>
        <p:spPr bwMode="auto">
          <a:xfrm>
            <a:off x="4381500" y="3987800"/>
            <a:ext cx="1041400" cy="241300"/>
          </a:xfrm>
          <a:prstGeom prst="rightArrow">
            <a:avLst>
              <a:gd name="adj1" fmla="val 50000"/>
              <a:gd name="adj2" fmla="val 107895"/>
            </a:avLst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endParaRPr lang="fr-FR"/>
          </a:p>
        </p:txBody>
      </p:sp>
      <p:sp>
        <p:nvSpPr>
          <p:cNvPr id="34822" name="AutoShape 7"/>
          <p:cNvSpPr>
            <a:spLocks/>
          </p:cNvSpPr>
          <p:nvPr/>
        </p:nvSpPr>
        <p:spPr bwMode="auto">
          <a:xfrm>
            <a:off x="4178300" y="2806700"/>
            <a:ext cx="190500" cy="2679700"/>
          </a:xfrm>
          <a:prstGeom prst="rightBrace">
            <a:avLst>
              <a:gd name="adj1" fmla="val 117222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endParaRPr lang="fr-FR"/>
          </a:p>
        </p:txBody>
      </p:sp>
      <p:graphicFrame>
        <p:nvGraphicFramePr>
          <p:cNvPr id="34823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475288" y="3806825"/>
          <a:ext cx="281622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7" name="Equation" r:id="rId5" imgW="1257300" imgH="292100" progId="Equation.3">
                  <p:embed/>
                </p:oleObj>
              </mc:Choice>
              <mc:Fallback>
                <p:oleObj name="Equation" r:id="rId5" imgW="1257300" imgH="292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5288" y="3806825"/>
                        <a:ext cx="2816225" cy="6556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Relation entre G et complaisance C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complaisance C est l’inverse de la raideur: v=</a:t>
            </a:r>
            <a:r>
              <a:rPr lang="fr-FR" dirty="0" err="1" smtClean="0"/>
              <a:t>CxP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G est représenté par le triangle OAB si le chargement est à charge imposée ou le triangle OAA’ en déplacement imposé </a:t>
            </a:r>
          </a:p>
        </p:txBody>
      </p:sp>
      <p:pic>
        <p:nvPicPr>
          <p:cNvPr id="35844" name="Picture 6" descr="image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3" t="20207"/>
          <a:stretch>
            <a:fillRect/>
          </a:stretch>
        </p:blipFill>
        <p:spPr bwMode="auto">
          <a:xfrm>
            <a:off x="5953125" y="3892550"/>
            <a:ext cx="2660650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smtClean="0"/>
              <a:t>Relation entre G et complaisance C (déplacement imposé)</a:t>
            </a:r>
          </a:p>
        </p:txBody>
      </p:sp>
      <p:graphicFrame>
        <p:nvGraphicFramePr>
          <p:cNvPr id="36867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294795"/>
              </p:ext>
            </p:extLst>
          </p:nvPr>
        </p:nvGraphicFramePr>
        <p:xfrm>
          <a:off x="700088" y="1352550"/>
          <a:ext cx="7466012" cy="323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name="Équation" r:id="rId3" imgW="2577960" imgH="1117440" progId="Equation.3">
                  <p:embed/>
                </p:oleObj>
              </mc:Choice>
              <mc:Fallback>
                <p:oleObj name="Équation" r:id="rId3" imgW="2577960" imgH="11174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8" y="1352550"/>
                        <a:ext cx="7466012" cy="323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smtClean="0"/>
              <a:t>Relation entre G et complaisance C (force imposée)</a:t>
            </a:r>
          </a:p>
        </p:txBody>
      </p:sp>
      <p:graphicFrame>
        <p:nvGraphicFramePr>
          <p:cNvPr id="37891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21738664"/>
              </p:ext>
            </p:extLst>
          </p:nvPr>
        </p:nvGraphicFramePr>
        <p:xfrm>
          <a:off x="1531938" y="1292225"/>
          <a:ext cx="6110287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5" name="Équation" r:id="rId3" imgW="2095200" imgH="1054080" progId="Equation.3">
                  <p:embed/>
                </p:oleObj>
              </mc:Choice>
              <mc:Fallback>
                <p:oleObj name="Équation" r:id="rId3" imgW="2095200" imgH="10540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1938" y="1292225"/>
                        <a:ext cx="6110287" cy="307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201988" y="4749800"/>
          <a:ext cx="22479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6" name="Equation" r:id="rId5" imgW="1054100" imgH="647700" progId="Equation.3">
                  <p:embed/>
                </p:oleObj>
              </mc:Choice>
              <mc:Fallback>
                <p:oleObj name="Equation" r:id="rId5" imgW="1054100" imgH="647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1988" y="4749800"/>
                        <a:ext cx="2247900" cy="1381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Relation entre G et C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451850" cy="5197475"/>
          </a:xfrm>
        </p:spPr>
        <p:txBody>
          <a:bodyPr/>
          <a:lstStyle/>
          <a:p>
            <a:r>
              <a:rPr lang="fr-FR" sz="2800" smtClean="0"/>
              <a:t>Relation valide pour déplacement imposé, charge décroissante ou charge fixée, déplacement croissant</a:t>
            </a:r>
          </a:p>
          <a:p>
            <a:r>
              <a:rPr lang="fr-FR" sz="2800" smtClean="0"/>
              <a:t>On peut déterminer G si on connaît l’évolution de la complaisance C en fonction de a</a:t>
            </a:r>
          </a:p>
        </p:txBody>
      </p:sp>
      <p:graphicFrame>
        <p:nvGraphicFramePr>
          <p:cNvPr id="3891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036888" y="3505200"/>
          <a:ext cx="3286125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Equation" r:id="rId3" imgW="1054100" imgH="647700" progId="Equation.3">
                  <p:embed/>
                </p:oleObj>
              </mc:Choice>
              <mc:Fallback>
                <p:oleObj name="Equation" r:id="rId3" imgW="1054100" imgH="647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888" y="3505200"/>
                        <a:ext cx="3286125" cy="2019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Critère de Griffith</a:t>
            </a:r>
          </a:p>
        </p:txBody>
      </p:sp>
      <p:pic>
        <p:nvPicPr>
          <p:cNvPr id="39939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344613"/>
            <a:ext cx="5805488" cy="1990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609600" y="3533775"/>
            <a:ext cx="81200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000">
                <a:solidFill>
                  <a:schemeClr val="tx1"/>
                </a:solidFill>
              </a:rPr>
              <a:t>Griffith, par une approche énergétique relative à une fissure elliptique (voir Inglis), a démontré que la contrainte critique pour l’avancée d’une fissure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2000" baseline="-25000">
                <a:solidFill>
                  <a:schemeClr val="tx1"/>
                </a:solidFill>
              </a:rPr>
              <a:t>c</a:t>
            </a:r>
            <a:r>
              <a:rPr lang="fr-FR" sz="2000">
                <a:solidFill>
                  <a:schemeClr val="tx1"/>
                </a:solidFill>
              </a:rPr>
              <a:t> dans un matériau fragile est donnée par:</a:t>
            </a:r>
          </a:p>
        </p:txBody>
      </p:sp>
      <p:graphicFrame>
        <p:nvGraphicFramePr>
          <p:cNvPr id="39941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5059363" y="4451350"/>
          <a:ext cx="3035300" cy="158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8" name="Equation" r:id="rId4" imgW="1168400" imgH="609600" progId="Equation.3">
                  <p:embed/>
                </p:oleObj>
              </mc:Choice>
              <mc:Fallback>
                <p:oleObj name="Equation" r:id="rId4" imgW="1168400" imgH="609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4451350"/>
                        <a:ext cx="3035300" cy="15827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Extension aux alliages ductiles</a:t>
            </a:r>
          </a:p>
        </p:txBody>
      </p:sp>
      <p:graphicFrame>
        <p:nvGraphicFramePr>
          <p:cNvPr id="40963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652588" y="1244600"/>
          <a:ext cx="4686300" cy="208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9" name="Equation" r:id="rId3" imgW="2997200" imgH="1333500" progId="Equation.3">
                  <p:embed/>
                </p:oleObj>
              </mc:Choice>
              <mc:Fallback>
                <p:oleObj name="Equation" r:id="rId3" imgW="2997200" imgH="1333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1244600"/>
                        <a:ext cx="4686300" cy="208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471488" y="3482975"/>
            <a:ext cx="1143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Irwin: </a:t>
            </a:r>
          </a:p>
        </p:txBody>
      </p:sp>
      <p:graphicFrame>
        <p:nvGraphicFramePr>
          <p:cNvPr id="40965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2328863" y="3568700"/>
          <a:ext cx="18605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0" name="Equation" r:id="rId5" imgW="1435100" imgH="1028700" progId="Equation.3">
                  <p:embed/>
                </p:oleObj>
              </mc:Choice>
              <mc:Fallback>
                <p:oleObj name="Equation" r:id="rId5" imgW="1435100" imgH="1028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3568700"/>
                        <a:ext cx="186055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Text Box 9"/>
          <p:cNvSpPr txBox="1">
            <a:spLocks noChangeArrowheads="1"/>
          </p:cNvSpPr>
          <p:nvPr/>
        </p:nvSpPr>
        <p:spPr bwMode="auto">
          <a:xfrm>
            <a:off x="706438" y="5456238"/>
            <a:ext cx="7294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>
                <a:solidFill>
                  <a:schemeClr val="tx1"/>
                </a:solidFill>
              </a:rPr>
              <a:t>Une fissure se propage lorsque la valeur de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ps</a:t>
            </a:r>
            <a:r>
              <a:rPr lang="fr-FR" sz="2000" baseline="30000">
                <a:solidFill>
                  <a:schemeClr val="tx1"/>
                </a:solidFill>
              </a:rPr>
              <a:t>2</a:t>
            </a:r>
            <a:r>
              <a:rPr lang="fr-FR" sz="2000">
                <a:solidFill>
                  <a:schemeClr val="tx1"/>
                </a:solidFill>
              </a:rPr>
              <a:t>a/E est supérieure à G</a:t>
            </a:r>
            <a:r>
              <a:rPr lang="fr-FR" sz="2000" baseline="-25000">
                <a:solidFill>
                  <a:schemeClr val="tx1"/>
                </a:solidFill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 txBox="1">
            <a:spLocks noChangeArrowheads="1"/>
          </p:cNvSpPr>
          <p:nvPr/>
        </p:nvSpPr>
        <p:spPr bwMode="auto">
          <a:xfrm>
            <a:off x="990600" y="311150"/>
            <a:ext cx="701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  <a:cs typeface="Arial" panose="020B0604020202020204" pitchFamily="34" charset="0"/>
              </a:rPr>
              <a:t>USS Schenectady</a:t>
            </a:r>
          </a:p>
        </p:txBody>
      </p:sp>
      <p:sp>
        <p:nvSpPr>
          <p:cNvPr id="5123" name="Rectangle 3"/>
          <p:cNvSpPr txBox="1">
            <a:spLocks noChangeArrowheads="1"/>
          </p:cNvSpPr>
          <p:nvPr/>
        </p:nvSpPr>
        <p:spPr bwMode="auto">
          <a:xfrm>
            <a:off x="1828800" y="1390650"/>
            <a:ext cx="6813550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endParaRPr lang="fr-FR" sz="1800">
              <a:solidFill>
                <a:schemeClr val="tx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6" descr="File:TankerSchenecta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263650"/>
            <a:ext cx="6400800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Champ de contrainte autour d’une entaille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title"/>
          </p:nvPr>
        </p:nvSpPr>
        <p:spPr>
          <a:xfrm>
            <a:off x="806450" y="2601913"/>
            <a:ext cx="7772400" cy="1143000"/>
          </a:xfrm>
        </p:spPr>
        <p:txBody>
          <a:bodyPr/>
          <a:lstStyle/>
          <a:p>
            <a:r>
              <a:rPr lang="fr-FR" smtClean="0"/>
              <a:t>Rappels d’élasticité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Etat de contrainte près d’une entaille</a:t>
            </a:r>
          </a:p>
        </p:txBody>
      </p:sp>
      <p:sp>
        <p:nvSpPr>
          <p:cNvPr id="44035" name="Text Box 6"/>
          <p:cNvSpPr txBox="1">
            <a:spLocks noChangeArrowheads="1"/>
          </p:cNvSpPr>
          <p:nvPr/>
        </p:nvSpPr>
        <p:spPr bwMode="auto">
          <a:xfrm>
            <a:off x="5626100" y="2370138"/>
            <a:ext cx="3276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b="1">
                <a:solidFill>
                  <a:schemeClr val="tx1"/>
                </a:solidFill>
              </a:rPr>
              <a:t>L’état de contrainte en fond d’entaille ou en pointe de fissure est triaxial</a:t>
            </a:r>
          </a:p>
        </p:txBody>
      </p:sp>
      <p:pic>
        <p:nvPicPr>
          <p:cNvPr id="44036" name="Picture 7" descr="image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r="3792" b="3419"/>
          <a:stretch>
            <a:fillRect/>
          </a:stretch>
        </p:blipFill>
        <p:spPr bwMode="auto">
          <a:xfrm>
            <a:off x="520700" y="1217613"/>
            <a:ext cx="5102225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Contraintes</a:t>
            </a:r>
          </a:p>
        </p:txBody>
      </p:sp>
      <p:graphicFrame>
        <p:nvGraphicFramePr>
          <p:cNvPr id="45059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1303338" y="1522413"/>
          <a:ext cx="16938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3" name="Equation" r:id="rId3" imgW="1257300" imgH="292100" progId="Equation.3">
                  <p:embed/>
                </p:oleObj>
              </mc:Choice>
              <mc:Fallback>
                <p:oleObj name="Equation" r:id="rId3" imgW="1257300" imgH="29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1522413"/>
                        <a:ext cx="169386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11825" y="2122488"/>
          <a:ext cx="139065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4" name="Equation" r:id="rId5" imgW="939392" imgH="1459866" progId="Equation.3">
                  <p:embed/>
                </p:oleObj>
              </mc:Choice>
              <mc:Fallback>
                <p:oleObj name="Equation" r:id="rId5" imgW="939392" imgH="145986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2122488"/>
                        <a:ext cx="1390650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Text Box 8"/>
          <p:cNvSpPr txBox="1">
            <a:spLocks noChangeArrowheads="1"/>
          </p:cNvSpPr>
          <p:nvPr/>
        </p:nvSpPr>
        <p:spPr bwMode="auto">
          <a:xfrm>
            <a:off x="1166813" y="2152650"/>
            <a:ext cx="22526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1600" b="1">
                <a:solidFill>
                  <a:schemeClr val="tx1"/>
                </a:solidFill>
              </a:rPr>
              <a:t>Tenseur des contraintes</a:t>
            </a:r>
          </a:p>
        </p:txBody>
      </p:sp>
      <p:sp>
        <p:nvSpPr>
          <p:cNvPr id="45062" name="Text Box 9"/>
          <p:cNvSpPr txBox="1">
            <a:spLocks noChangeArrowheads="1"/>
          </p:cNvSpPr>
          <p:nvPr/>
        </p:nvSpPr>
        <p:spPr bwMode="auto">
          <a:xfrm>
            <a:off x="1006475" y="5111750"/>
            <a:ext cx="2919413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1800" b="1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1800" b="1">
                <a:solidFill>
                  <a:schemeClr val="tx1"/>
                </a:solidFill>
              </a:rPr>
              <a:t>: contrainte normale</a:t>
            </a:r>
          </a:p>
          <a:p>
            <a:r>
              <a:rPr lang="fr-FR" sz="1800" b="1">
                <a:solidFill>
                  <a:schemeClr val="tx1"/>
                </a:solidFill>
                <a:latin typeface="Symbol" panose="05050102010706020507" pitchFamily="18" charset="2"/>
              </a:rPr>
              <a:t>t</a:t>
            </a:r>
            <a:r>
              <a:rPr lang="fr-FR" sz="1800" b="1">
                <a:solidFill>
                  <a:schemeClr val="tx1"/>
                </a:solidFill>
              </a:rPr>
              <a:t>: contrainte de cisaillement</a:t>
            </a:r>
          </a:p>
        </p:txBody>
      </p:sp>
      <p:graphicFrame>
        <p:nvGraphicFramePr>
          <p:cNvPr id="45063" name="Object 1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96863" y="2697163"/>
          <a:ext cx="36734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5" name="Equation" r:id="rId7" imgW="2146300" imgH="1079500" progId="Equation.3">
                  <p:embed/>
                </p:oleObj>
              </mc:Choice>
              <mc:Fallback>
                <p:oleObj name="Equation" r:id="rId7" imgW="2146300" imgH="10795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2697163"/>
                        <a:ext cx="3673475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4" name="Text Box 13"/>
          <p:cNvSpPr txBox="1">
            <a:spLocks noChangeArrowheads="1"/>
          </p:cNvSpPr>
          <p:nvPr/>
        </p:nvSpPr>
        <p:spPr bwMode="auto">
          <a:xfrm>
            <a:off x="4487863" y="4784725"/>
            <a:ext cx="41195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1800" b="1">
                <a:solidFill>
                  <a:schemeClr val="tx1"/>
                </a:solidFill>
              </a:rPr>
              <a:t>Une état de contrainte 3D est défini par 6 composantes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Déformation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7953375" cy="5197475"/>
          </a:xfrm>
        </p:spPr>
        <p:txBody>
          <a:bodyPr/>
          <a:lstStyle/>
          <a:p>
            <a:r>
              <a:rPr lang="fr-FR" sz="2800" smtClean="0"/>
              <a:t>Réponse en 1 point à la contrainte</a:t>
            </a:r>
          </a:p>
          <a:p>
            <a:r>
              <a:rPr lang="fr-FR" sz="2800" smtClean="0"/>
              <a:t>Pour un déplacement (u, v, w) d’1 point de coordonnées (x, y, z):</a:t>
            </a:r>
          </a:p>
          <a:p>
            <a:endParaRPr lang="fr-FR" sz="2800" smtClean="0"/>
          </a:p>
          <a:p>
            <a:pPr lvl="1"/>
            <a:r>
              <a:rPr lang="fr-FR" sz="2800" b="0" smtClean="0"/>
              <a:t>Normale:</a:t>
            </a:r>
          </a:p>
          <a:p>
            <a:pPr lvl="1"/>
            <a:endParaRPr lang="fr-FR" sz="2800" b="0" smtClean="0"/>
          </a:p>
          <a:p>
            <a:pPr lvl="1"/>
            <a:endParaRPr lang="fr-FR" sz="2800" b="0" smtClean="0"/>
          </a:p>
          <a:p>
            <a:pPr lvl="1"/>
            <a:r>
              <a:rPr lang="fr-FR" sz="2800" b="0" smtClean="0"/>
              <a:t>Cisaillement:</a:t>
            </a:r>
          </a:p>
          <a:p>
            <a:pPr>
              <a:buFontTx/>
              <a:buNone/>
            </a:pPr>
            <a:endParaRPr lang="fr-FR" sz="2800" smtClean="0"/>
          </a:p>
        </p:txBody>
      </p:sp>
      <p:graphicFrame>
        <p:nvGraphicFramePr>
          <p:cNvPr id="4608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632075" y="3005138"/>
          <a:ext cx="208597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8" name="Equation" r:id="rId3" imgW="1002865" imgH="418918" progId="Equation.3">
                  <p:embed/>
                </p:oleObj>
              </mc:Choice>
              <mc:Fallback>
                <p:oleObj name="Equation" r:id="rId3" imgW="1002865" imgH="4189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3005138"/>
                        <a:ext cx="2085975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27388" y="4540250"/>
          <a:ext cx="3119437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9" name="Equation" r:id="rId5" imgW="1790700" imgH="469900" progId="Equation.3">
                  <p:embed/>
                </p:oleObj>
              </mc:Choice>
              <mc:Fallback>
                <p:oleObj name="Equation" r:id="rId5" imgW="1790700" imgH="469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388" y="4540250"/>
                        <a:ext cx="3119437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Loi de comportement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343900" cy="5197475"/>
          </a:xfrm>
        </p:spPr>
        <p:txBody>
          <a:bodyPr/>
          <a:lstStyle/>
          <a:p>
            <a:r>
              <a:rPr lang="fr-FR" sz="2800" smtClean="0"/>
              <a:t>Une loi de comportement relie la contrainte à la déformation</a:t>
            </a:r>
          </a:p>
          <a:p>
            <a:r>
              <a:rPr lang="fr-FR" sz="2800" smtClean="0"/>
              <a:t>Élastique, uniaxial, isotrope:</a:t>
            </a:r>
          </a:p>
          <a:p>
            <a:endParaRPr lang="fr-FR" sz="2800" smtClean="0"/>
          </a:p>
        </p:txBody>
      </p:sp>
      <p:graphicFrame>
        <p:nvGraphicFramePr>
          <p:cNvPr id="4710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275263" y="1633538"/>
          <a:ext cx="2746375" cy="203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3" name="Equation" r:id="rId3" imgW="1459866" imgH="1079032" progId="Equation.3">
                  <p:embed/>
                </p:oleObj>
              </mc:Choice>
              <mc:Fallback>
                <p:oleObj name="Equation" r:id="rId3" imgW="1459866" imgH="107903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263" y="1633538"/>
                        <a:ext cx="2746375" cy="203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7"/>
          <p:cNvSpPr txBox="1">
            <a:spLocks noChangeArrowheads="1"/>
          </p:cNvSpPr>
          <p:nvPr/>
        </p:nvSpPr>
        <p:spPr bwMode="auto">
          <a:xfrm>
            <a:off x="206375" y="4835525"/>
            <a:ext cx="27368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Elastique général:</a:t>
            </a:r>
          </a:p>
        </p:txBody>
      </p:sp>
      <p:graphicFrame>
        <p:nvGraphicFramePr>
          <p:cNvPr id="47110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125788" y="3811588"/>
          <a:ext cx="3843337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4" name="Equation" r:id="rId5" imgW="2260600" imgH="1460500" progId="Equation.3">
                  <p:embed/>
                </p:oleObj>
              </mc:Choice>
              <mc:Fallback>
                <p:oleObj name="Equation" r:id="rId5" imgW="2260600" imgH="14605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3811588"/>
                        <a:ext cx="3843337" cy="248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Bilan problème 2D</a:t>
            </a:r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525" y="3900488"/>
            <a:ext cx="8135938" cy="2214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22250" y="1301750"/>
            <a:ext cx="8543925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buFontTx/>
              <a:buChar char="•"/>
            </a:pPr>
            <a:r>
              <a:rPr lang="fr-FR">
                <a:solidFill>
                  <a:schemeClr val="tx1"/>
                </a:solidFill>
              </a:rPr>
              <a:t>Equations d’équilibre (dF=</a:t>
            </a:r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>
                <a:solidFill>
                  <a:schemeClr val="tx1"/>
                </a:solidFill>
              </a:rPr>
              <a:t>dA): 3 équations</a:t>
            </a:r>
          </a:p>
          <a:p>
            <a:pPr algn="l">
              <a:buFontTx/>
              <a:buChar char="•"/>
            </a:pPr>
            <a:r>
              <a:rPr lang="fr-FR">
                <a:solidFill>
                  <a:schemeClr val="tx1"/>
                </a:solidFill>
              </a:rPr>
              <a:t>Equations de compatibilité: 6 équations</a:t>
            </a:r>
          </a:p>
          <a:p>
            <a:pPr algn="l">
              <a:buFontTx/>
              <a:buChar char="•"/>
            </a:pPr>
            <a:r>
              <a:rPr lang="fr-FR">
                <a:solidFill>
                  <a:schemeClr val="tx1"/>
                </a:solidFill>
              </a:rPr>
              <a:t>Loi de comportement (« compatibilité » des contraintes): 6 équations</a:t>
            </a:r>
          </a:p>
          <a:p>
            <a:pPr algn="l">
              <a:buFontTx/>
              <a:buChar char="•"/>
            </a:pPr>
            <a:r>
              <a:rPr lang="fr-FR">
                <a:solidFill>
                  <a:schemeClr val="tx1"/>
                </a:solidFill>
              </a:rPr>
              <a:t>+ conditions aux limites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Résolution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736012" cy="51974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fr-FR" sz="2000" smtClean="0"/>
              <a:t>Simplification contraintes planes ou déformations planes</a:t>
            </a:r>
          </a:p>
          <a:p>
            <a:pPr>
              <a:lnSpc>
                <a:spcPct val="80000"/>
              </a:lnSpc>
            </a:pPr>
            <a:r>
              <a:rPr lang="fr-FR" sz="2000" smtClean="0"/>
              <a:t>Fonction d’Airy: « astuce » mathématique; si l’on trouve une fonction </a:t>
            </a:r>
            <a:r>
              <a:rPr lang="fr-FR" sz="2000" smtClean="0">
                <a:latin typeface="Symbol" panose="05050102010706020507" pitchFamily="18" charset="2"/>
                <a:sym typeface="Symbol" panose="05050102010706020507" pitchFamily="18" charset="2"/>
              </a:rPr>
              <a:t></a:t>
            </a:r>
            <a:r>
              <a:rPr lang="fr-FR" sz="2000" smtClean="0"/>
              <a:t> telle que:</a:t>
            </a:r>
          </a:p>
          <a:p>
            <a:pPr>
              <a:lnSpc>
                <a:spcPct val="80000"/>
              </a:lnSpc>
            </a:pPr>
            <a:endParaRPr lang="fr-FR" sz="2000" smtClean="0"/>
          </a:p>
          <a:p>
            <a:pPr>
              <a:lnSpc>
                <a:spcPct val="80000"/>
              </a:lnSpc>
            </a:pPr>
            <a:endParaRPr lang="fr-FR" sz="2000" smtClean="0"/>
          </a:p>
          <a:p>
            <a:pPr>
              <a:lnSpc>
                <a:spcPct val="80000"/>
              </a:lnSpc>
            </a:pPr>
            <a:endParaRPr lang="fr-FR" sz="2000" smtClean="0"/>
          </a:p>
          <a:p>
            <a:pPr>
              <a:lnSpc>
                <a:spcPct val="80000"/>
              </a:lnSpc>
            </a:pPr>
            <a:endParaRPr lang="fr-FR" sz="2000" smtClean="0"/>
          </a:p>
          <a:p>
            <a:pPr>
              <a:lnSpc>
                <a:spcPct val="80000"/>
              </a:lnSpc>
            </a:pPr>
            <a:endParaRPr lang="fr-FR" sz="2000" smtClean="0"/>
          </a:p>
          <a:p>
            <a:pPr>
              <a:lnSpc>
                <a:spcPct val="80000"/>
              </a:lnSpc>
            </a:pPr>
            <a:endParaRPr lang="fr-FR" sz="2000" smtClean="0"/>
          </a:p>
          <a:p>
            <a:pPr>
              <a:lnSpc>
                <a:spcPct val="80000"/>
              </a:lnSpc>
            </a:pPr>
            <a:endParaRPr lang="fr-FR" sz="2000" smtClean="0"/>
          </a:p>
          <a:p>
            <a:pPr>
              <a:lnSpc>
                <a:spcPct val="80000"/>
              </a:lnSpc>
            </a:pPr>
            <a:endParaRPr lang="fr-FR" sz="2000" smtClean="0"/>
          </a:p>
          <a:p>
            <a:pPr>
              <a:lnSpc>
                <a:spcPct val="80000"/>
              </a:lnSpc>
            </a:pPr>
            <a:endParaRPr lang="fr-FR" sz="200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fr-FR" sz="2000" smtClean="0"/>
              <a:t>	les équations de compatibilité et d’équilibre seront automatiquement vérifiées; reste alors à trouver la fonction </a:t>
            </a:r>
            <a:r>
              <a:rPr lang="fr-FR" sz="2000" smtClean="0">
                <a:latin typeface="Symbol" panose="05050102010706020507" pitchFamily="18" charset="2"/>
                <a:sym typeface="Symbol" panose="05050102010706020507" pitchFamily="18" charset="2"/>
              </a:rPr>
              <a:t></a:t>
            </a:r>
            <a:r>
              <a:rPr lang="fr-FR" sz="2000" smtClean="0"/>
              <a:t> permettant de satisfaire les conditions aux limites.</a:t>
            </a:r>
          </a:p>
          <a:p>
            <a:pPr>
              <a:lnSpc>
                <a:spcPct val="80000"/>
              </a:lnSpc>
            </a:pPr>
            <a:r>
              <a:rPr lang="fr-FR" sz="2000" smtClean="0"/>
              <a:t>On peut montrer que si une fonction </a:t>
            </a:r>
            <a:r>
              <a:rPr lang="fr-FR" sz="2000" smtClean="0">
                <a:sym typeface="Symbol" panose="05050102010706020507" pitchFamily="18" charset="2"/>
              </a:rPr>
              <a:t> satisfait aux conditions aux limites, cette solution est unique</a:t>
            </a:r>
          </a:p>
        </p:txBody>
      </p:sp>
      <p:graphicFrame>
        <p:nvGraphicFramePr>
          <p:cNvPr id="4915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062038" y="2305050"/>
          <a:ext cx="6313487" cy="22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Equation" r:id="rId3" imgW="4318000" imgH="1536700" progId="Equation.3">
                  <p:embed/>
                </p:oleObj>
              </mc:Choice>
              <mc:Fallback>
                <p:oleObj name="Equation" r:id="rId3" imgW="4318000" imgH="1536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2305050"/>
                        <a:ext cx="6313487" cy="224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Elasto-plastique</a:t>
            </a:r>
          </a:p>
        </p:txBody>
      </p:sp>
      <p:pic>
        <p:nvPicPr>
          <p:cNvPr id="50179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65238"/>
            <a:ext cx="4740275" cy="2697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0" name="Text Box 6"/>
          <p:cNvSpPr txBox="1">
            <a:spLocks noChangeArrowheads="1"/>
          </p:cNvSpPr>
          <p:nvPr/>
        </p:nvSpPr>
        <p:spPr bwMode="auto">
          <a:xfrm>
            <a:off x="392113" y="4137025"/>
            <a:ext cx="48529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Ecrouissage (Ramberg-Osgood):</a:t>
            </a:r>
          </a:p>
        </p:txBody>
      </p:sp>
      <p:graphicFrame>
        <p:nvGraphicFramePr>
          <p:cNvPr id="50181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858838" y="4999038"/>
          <a:ext cx="2728912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1" name="Equation" r:id="rId4" imgW="1651000" imgH="685800" progId="Equation.3">
                  <p:embed/>
                </p:oleObj>
              </mc:Choice>
              <mc:Fallback>
                <p:oleObj name="Equation" r:id="rId4" imgW="1651000" imgH="685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8" y="4999038"/>
                        <a:ext cx="2728912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182" name="Group 10"/>
          <p:cNvGrpSpPr>
            <a:grpSpLocks/>
          </p:cNvGrpSpPr>
          <p:nvPr/>
        </p:nvGrpSpPr>
        <p:grpSpPr bwMode="auto">
          <a:xfrm>
            <a:off x="5105400" y="2867025"/>
            <a:ext cx="3878263" cy="3419475"/>
            <a:chOff x="3328" y="1870"/>
            <a:chExt cx="2315" cy="2106"/>
          </a:xfrm>
        </p:grpSpPr>
        <p:pic>
          <p:nvPicPr>
            <p:cNvPr id="5018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" y="1870"/>
              <a:ext cx="2190" cy="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0184" name="Rectangle 9"/>
            <p:cNvSpPr>
              <a:spLocks noChangeArrowheads="1"/>
            </p:cNvSpPr>
            <p:nvPr/>
          </p:nvSpPr>
          <p:spPr bwMode="auto">
            <a:xfrm>
              <a:off x="3328" y="3736"/>
              <a:ext cx="1144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Concentration de contrainte</a:t>
            </a:r>
          </a:p>
        </p:txBody>
      </p:sp>
      <p:sp>
        <p:nvSpPr>
          <p:cNvPr id="5120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 txBox="1">
            <a:spLocks noChangeArrowheads="1"/>
          </p:cNvSpPr>
          <p:nvPr/>
        </p:nvSpPr>
        <p:spPr bwMode="auto">
          <a:xfrm>
            <a:off x="1054100" y="369888"/>
            <a:ext cx="701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  <a:cs typeface="Arial" panose="020B0604020202020204" pitchFamily="34" charset="0"/>
              </a:rPr>
              <a:t>Rupture des Liberty Ships</a:t>
            </a:r>
          </a:p>
        </p:txBody>
      </p:sp>
      <p:sp>
        <p:nvSpPr>
          <p:cNvPr id="6147" name="Rectangle 3"/>
          <p:cNvSpPr txBox="1">
            <a:spLocks noChangeArrowheads="1"/>
          </p:cNvSpPr>
          <p:nvPr/>
        </p:nvSpPr>
        <p:spPr bwMode="auto">
          <a:xfrm>
            <a:off x="1016000" y="1250950"/>
            <a:ext cx="7010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Date:		January 16, 1943</a:t>
            </a:r>
          </a:p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Location:		Portland Oregon</a:t>
            </a:r>
          </a:p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Temperature: Water 29.2°F  : Air  37°F</a:t>
            </a:r>
          </a:p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Construction:  	Welded		</a:t>
            </a:r>
          </a:p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Material:		Steel- type unknown  </a:t>
            </a:r>
          </a:p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Significant Characteristics: Rapid construction, No Crack arresting plates, Inexperienced welders  Poor construction quality</a:t>
            </a:r>
          </a:p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Point of Origin: Corners of Hatch opening, </a:t>
            </a:r>
          </a:p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Number of ships that failed;	1943 -20    1944- 120</a:t>
            </a:r>
          </a:p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smtClean="0"/>
              <a:t>Problème du trou circulaire dans une plaque infinie soumise à un effort de traction</a:t>
            </a:r>
          </a:p>
        </p:txBody>
      </p:sp>
      <p:graphicFrame>
        <p:nvGraphicFramePr>
          <p:cNvPr id="52227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5343525" y="1233488"/>
          <a:ext cx="2622550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9" name="Equation" r:id="rId3" imgW="2082800" imgH="901700" progId="Equation.3">
                  <p:embed/>
                </p:oleObj>
              </mc:Choice>
              <mc:Fallback>
                <p:oleObj name="Equation" r:id="rId3" imgW="2082800" imgH="901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525" y="1233488"/>
                        <a:ext cx="2622550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865688" y="2513013"/>
          <a:ext cx="3178175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0" name="Equation" r:id="rId5" imgW="1688367" imgH="1002865" progId="Equation.3">
                  <p:embed/>
                </p:oleObj>
              </mc:Choice>
              <mc:Fallback>
                <p:oleObj name="Equation" r:id="rId5" imgW="1688367" imgH="100286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5688" y="2513013"/>
                        <a:ext cx="3178175" cy="188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2113" y="1438275"/>
            <a:ext cx="3802062" cy="3687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2230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770313" y="5078413"/>
          <a:ext cx="48942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1" name="Equation" r:id="rId8" imgW="4051300" imgH="1130300" progId="Equation.3">
                  <p:embed/>
                </p:oleObj>
              </mc:Choice>
              <mc:Fallback>
                <p:oleObj name="Equation" r:id="rId8" imgW="4051300" imgH="1130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5078413"/>
                        <a:ext cx="48942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Solution de Kirsch (1908)</a:t>
            </a:r>
          </a:p>
        </p:txBody>
      </p:sp>
      <p:pic>
        <p:nvPicPr>
          <p:cNvPr id="5325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3825" y="1144588"/>
            <a:ext cx="6362700" cy="782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2119313"/>
            <a:ext cx="2690812" cy="181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3253" name="Group 11"/>
          <p:cNvGrpSpPr>
            <a:grpSpLocks/>
          </p:cNvGrpSpPr>
          <p:nvPr/>
        </p:nvGrpSpPr>
        <p:grpSpPr bwMode="auto">
          <a:xfrm>
            <a:off x="261938" y="3965575"/>
            <a:ext cx="3398837" cy="809625"/>
            <a:chOff x="3218" y="1272"/>
            <a:chExt cx="2141" cy="510"/>
          </a:xfrm>
        </p:grpSpPr>
        <p:pic>
          <p:nvPicPr>
            <p:cNvPr id="5326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" y="1612"/>
              <a:ext cx="1423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263" name="Text Box 7"/>
            <p:cNvSpPr txBox="1">
              <a:spLocks noChangeArrowheads="1"/>
            </p:cNvSpPr>
            <p:nvPr/>
          </p:nvSpPr>
          <p:spPr bwMode="auto">
            <a:xfrm>
              <a:off x="3218" y="1272"/>
              <a:ext cx="21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>
                  <a:solidFill>
                    <a:schemeClr val="tx1"/>
                  </a:solidFill>
                </a:rPr>
                <a:t>Conditions aux limites</a:t>
              </a:r>
            </a:p>
          </p:txBody>
        </p:sp>
      </p:grpSp>
      <p:grpSp>
        <p:nvGrpSpPr>
          <p:cNvPr id="53254" name="Group 17"/>
          <p:cNvGrpSpPr>
            <a:grpSpLocks/>
          </p:cNvGrpSpPr>
          <p:nvPr/>
        </p:nvGrpSpPr>
        <p:grpSpPr bwMode="auto">
          <a:xfrm>
            <a:off x="0" y="5006975"/>
            <a:ext cx="3806825" cy="1633538"/>
            <a:chOff x="3070" y="1244"/>
            <a:chExt cx="2398" cy="1029"/>
          </a:xfrm>
        </p:grpSpPr>
        <p:pic>
          <p:nvPicPr>
            <p:cNvPr id="5326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" y="1593"/>
              <a:ext cx="2398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261" name="Text Box 9"/>
            <p:cNvSpPr txBox="1">
              <a:spLocks noChangeArrowheads="1"/>
            </p:cNvSpPr>
            <p:nvPr/>
          </p:nvSpPr>
          <p:spPr bwMode="auto">
            <a:xfrm>
              <a:off x="3442" y="1244"/>
              <a:ext cx="12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>
                  <a:solidFill>
                    <a:schemeClr val="tx1"/>
                  </a:solidFill>
                </a:rPr>
                <a:t>Loin du trou</a:t>
              </a:r>
            </a:p>
          </p:txBody>
        </p:sp>
      </p:grpSp>
      <p:pic>
        <p:nvPicPr>
          <p:cNvPr id="53255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62238"/>
            <a:ext cx="16462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6" name="Text Box 13"/>
          <p:cNvSpPr txBox="1">
            <a:spLocks noChangeArrowheads="1"/>
          </p:cNvSpPr>
          <p:nvPr/>
        </p:nvSpPr>
        <p:spPr bwMode="auto">
          <a:xfrm>
            <a:off x="5086350" y="2190750"/>
            <a:ext cx="2697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Forme acceptable</a:t>
            </a:r>
          </a:p>
        </p:txBody>
      </p:sp>
      <p:pic>
        <p:nvPicPr>
          <p:cNvPr id="53257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13" y="3181350"/>
            <a:ext cx="4635500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258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5368925"/>
            <a:ext cx="31591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259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38" y="3849688"/>
            <a:ext cx="5427662" cy="236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Champ de contrainte autour d’un trou circulaire</a:t>
            </a:r>
          </a:p>
        </p:txBody>
      </p:sp>
      <p:pic>
        <p:nvPicPr>
          <p:cNvPr id="54275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93800"/>
            <a:ext cx="8891588" cy="4373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227013" y="5468938"/>
            <a:ext cx="43703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>
                <a:solidFill>
                  <a:schemeClr val="tx1"/>
                </a:solidFill>
              </a:rPr>
              <a:t>Contours de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2000" baseline="-25000">
                <a:solidFill>
                  <a:schemeClr val="tx1"/>
                </a:solidFill>
              </a:rPr>
              <a:t>y</a:t>
            </a:r>
            <a:r>
              <a:rPr lang="fr-FR" sz="2000">
                <a:solidFill>
                  <a:schemeClr val="tx1"/>
                </a:solidFill>
              </a:rPr>
              <a:t> en fonction de la distance</a:t>
            </a:r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4548188" y="1984375"/>
            <a:ext cx="4352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>
                <a:solidFill>
                  <a:schemeClr val="tx1"/>
                </a:solidFill>
              </a:rPr>
              <a:t>Variation de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2000" baseline="-25000">
                <a:solidFill>
                  <a:schemeClr val="tx1"/>
                </a:solidFill>
              </a:rPr>
              <a:t>x</a:t>
            </a:r>
            <a:r>
              <a:rPr lang="fr-FR"/>
              <a:t> </a:t>
            </a:r>
            <a:r>
              <a:rPr lang="fr-FR" sz="2000">
                <a:solidFill>
                  <a:schemeClr val="tx1"/>
                </a:solidFill>
              </a:rPr>
              <a:t>et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2000" baseline="-25000">
                <a:solidFill>
                  <a:schemeClr val="tx1"/>
                </a:solidFill>
              </a:rPr>
              <a:t>y</a:t>
            </a:r>
            <a:r>
              <a:rPr lang="fr-FR" sz="2000">
                <a:solidFill>
                  <a:schemeClr val="tx1"/>
                </a:solidFill>
              </a:rPr>
              <a:t> suivant l’axe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q</a:t>
            </a:r>
            <a:r>
              <a:rPr lang="fr-FR" sz="2000">
                <a:solidFill>
                  <a:schemeClr val="tx1"/>
                </a:solidFill>
              </a:rPr>
              <a:t>=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p</a:t>
            </a:r>
            <a:r>
              <a:rPr lang="fr-FR" sz="2000">
                <a:solidFill>
                  <a:schemeClr val="tx1"/>
                </a:solidFill>
              </a:rPr>
              <a:t>/2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smtClean="0"/>
              <a:t>Problème du trou circulaire dans une plaque infinie soumise à un effort de traction</a:t>
            </a:r>
          </a:p>
        </p:txBody>
      </p:sp>
      <p:graphicFrame>
        <p:nvGraphicFramePr>
          <p:cNvPr id="55299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4640263" y="2570163"/>
          <a:ext cx="417988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0" name="Equation" r:id="rId3" imgW="3441700" imgH="800100" progId="Equation.3">
                  <p:embed/>
                </p:oleObj>
              </mc:Choice>
              <mc:Fallback>
                <p:oleObj name="Equation" r:id="rId3" imgW="3441700" imgH="800100" progId="Equation.3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2570163"/>
                        <a:ext cx="417988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735513" y="1838325"/>
          <a:ext cx="31781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1" name="Equation" r:id="rId5" imgW="2247900" imgH="546100" progId="Equation.3">
                  <p:embed/>
                </p:oleObj>
              </mc:Choice>
              <mc:Fallback>
                <p:oleObj name="Equation" r:id="rId5" imgW="2247900" imgH="546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5513" y="1838325"/>
                        <a:ext cx="31781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8"/>
          <p:cNvSpPr txBox="1">
            <a:spLocks noChangeArrowheads="1"/>
          </p:cNvSpPr>
          <p:nvPr/>
        </p:nvSpPr>
        <p:spPr bwMode="auto">
          <a:xfrm>
            <a:off x="4752975" y="1365250"/>
            <a:ext cx="1468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Point A: </a:t>
            </a:r>
          </a:p>
        </p:txBody>
      </p:sp>
      <p:pic>
        <p:nvPicPr>
          <p:cNvPr id="55302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219200"/>
            <a:ext cx="4356100" cy="372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5303" name="Object 15"/>
          <p:cNvGraphicFramePr>
            <a:graphicFrameLocks noChangeAspect="1"/>
          </p:cNvGraphicFramePr>
          <p:nvPr/>
        </p:nvGraphicFramePr>
        <p:xfrm>
          <a:off x="5672138" y="5165725"/>
          <a:ext cx="225425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2" name="Equation" r:id="rId8" imgW="1828800" imgH="647700" progId="Equation.3">
                  <p:embed/>
                </p:oleObj>
              </mc:Choice>
              <mc:Fallback>
                <p:oleObj name="Equation" r:id="rId8" imgW="1828800" imgH="6477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2138" y="5165725"/>
                        <a:ext cx="2254250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16"/>
          <p:cNvGraphicFramePr>
            <a:graphicFrameLocks noChangeAspect="1"/>
          </p:cNvGraphicFramePr>
          <p:nvPr/>
        </p:nvGraphicFramePr>
        <p:xfrm>
          <a:off x="4841875" y="4535488"/>
          <a:ext cx="31051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3" name="Equation" r:id="rId10" imgW="2197100" imgH="279400" progId="Equation.3">
                  <p:embed/>
                </p:oleObj>
              </mc:Choice>
              <mc:Fallback>
                <p:oleObj name="Equation" r:id="rId10" imgW="2197100" imgH="279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4535488"/>
                        <a:ext cx="31051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Text Box 17"/>
          <p:cNvSpPr txBox="1">
            <a:spLocks noChangeArrowheads="1"/>
          </p:cNvSpPr>
          <p:nvPr/>
        </p:nvSpPr>
        <p:spPr bwMode="auto">
          <a:xfrm>
            <a:off x="4832350" y="3873500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Point B: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Facteur de concentration de contrainte élastique</a:t>
            </a:r>
          </a:p>
        </p:txBody>
      </p:sp>
      <p:graphicFrame>
        <p:nvGraphicFramePr>
          <p:cNvPr id="56323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533400" y="1235075"/>
          <a:ext cx="4438650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9" name="Equation" r:id="rId3" imgW="1954951" imgH="545863" progId="Equation.3">
                  <p:embed/>
                </p:oleObj>
              </mc:Choice>
              <mc:Fallback>
                <p:oleObj name="Equation" r:id="rId3" imgW="1954951" imgH="54586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35075"/>
                        <a:ext cx="4438650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811213" y="3043238"/>
            <a:ext cx="5919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400">
                <a:solidFill>
                  <a:schemeClr val="tx1"/>
                </a:solidFill>
              </a:rPr>
              <a:t>Pour un trou dans une plaque infinie (Point A):</a:t>
            </a:r>
          </a:p>
        </p:txBody>
      </p:sp>
      <p:graphicFrame>
        <p:nvGraphicFramePr>
          <p:cNvPr id="56325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071563" y="3633788"/>
          <a:ext cx="545465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Equation" r:id="rId5" imgW="2438400" imgH="647700" progId="Equation.3">
                  <p:embed/>
                </p:oleObj>
              </mc:Choice>
              <mc:Fallback>
                <p:oleObj name="Equation" r:id="rId5" imgW="2438400" imgH="647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633788"/>
                        <a:ext cx="545465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Text Box 9"/>
          <p:cNvSpPr txBox="1">
            <a:spLocks noChangeArrowheads="1"/>
          </p:cNvSpPr>
          <p:nvPr/>
        </p:nvSpPr>
        <p:spPr bwMode="auto">
          <a:xfrm>
            <a:off x="212725" y="5184775"/>
            <a:ext cx="8623300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400">
                <a:solidFill>
                  <a:schemeClr val="tx1"/>
                </a:solidFill>
              </a:rPr>
              <a:t>Le facteur de concentration de contrainte (sans unité) K</a:t>
            </a:r>
            <a:r>
              <a:rPr lang="fr-FR" sz="2400" baseline="-25000">
                <a:solidFill>
                  <a:schemeClr val="tx1"/>
                </a:solidFill>
              </a:rPr>
              <a:t>t</a:t>
            </a:r>
            <a:r>
              <a:rPr lang="fr-FR" sz="2400">
                <a:solidFill>
                  <a:schemeClr val="tx1"/>
                </a:solidFill>
              </a:rPr>
              <a:t>, défini dans le cadre de l’élasticité, n’est fonction que de la géométrie; en particulier il est indépendant de la loi de comportement du matériau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Valeurs de K</a:t>
            </a:r>
            <a:r>
              <a:rPr lang="fr-FR" baseline="-25000" smtClean="0"/>
              <a:t>t</a:t>
            </a:r>
          </a:p>
        </p:txBody>
      </p:sp>
      <p:pic>
        <p:nvPicPr>
          <p:cNvPr id="57347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900" y="1246188"/>
            <a:ext cx="5006975" cy="5197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8" name="Text Box 6"/>
          <p:cNvSpPr txBox="1">
            <a:spLocks noChangeArrowheads="1"/>
          </p:cNvSpPr>
          <p:nvPr/>
        </p:nvSpPr>
        <p:spPr bwMode="auto">
          <a:xfrm>
            <a:off x="4073525" y="2744788"/>
            <a:ext cx="50704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400">
                <a:solidFill>
                  <a:schemeClr val="tx1"/>
                </a:solidFill>
              </a:rPr>
              <a:t>En fonction des conditions limites, il n’est pas aisé de trouver une solution exacte.</a:t>
            </a:r>
          </a:p>
          <a:p>
            <a:pPr algn="l"/>
            <a:r>
              <a:rPr lang="fr-FR" sz="2400">
                <a:solidFill>
                  <a:schemeClr val="tx1"/>
                </a:solidFill>
              </a:rPr>
              <a:t>Alternatives: calculs MEF (établissement d’abaques); photoélasticité; jauges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Triaxialité élastique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327150"/>
            <a:ext cx="419735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"/>
          <a:stretch>
            <a:fillRect/>
          </a:stretch>
        </p:blipFill>
        <p:spPr bwMode="auto">
          <a:xfrm>
            <a:off x="285750" y="3433763"/>
            <a:ext cx="4132263" cy="287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3" name="Text Box 7"/>
          <p:cNvSpPr txBox="1">
            <a:spLocks noChangeArrowheads="1"/>
          </p:cNvSpPr>
          <p:nvPr/>
        </p:nvSpPr>
        <p:spPr bwMode="auto">
          <a:xfrm>
            <a:off x="4498975" y="1358900"/>
            <a:ext cx="4456113" cy="43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buFontTx/>
              <a:buChar char="•"/>
            </a:pPr>
            <a:r>
              <a:rPr lang="fr-FR">
                <a:solidFill>
                  <a:schemeClr val="tx1"/>
                </a:solidFill>
              </a:rPr>
              <a:t>Le gradient de </a:t>
            </a:r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baseline="-25000">
                <a:solidFill>
                  <a:schemeClr val="tx1"/>
                </a:solidFill>
                <a:latin typeface="Symbol" panose="05050102010706020507" pitchFamily="18" charset="2"/>
              </a:rPr>
              <a:t>qq</a:t>
            </a:r>
            <a:r>
              <a:rPr lang="fr-FR">
                <a:solidFill>
                  <a:schemeClr val="tx1"/>
                </a:solidFill>
              </a:rPr>
              <a:t> provoque une variation de </a:t>
            </a:r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e</a:t>
            </a:r>
            <a:r>
              <a:rPr lang="fr-FR" baseline="-25000">
                <a:solidFill>
                  <a:schemeClr val="tx1"/>
                </a:solidFill>
              </a:rPr>
              <a:t>rr;</a:t>
            </a:r>
          </a:p>
          <a:p>
            <a:pPr algn="l">
              <a:buFontTx/>
              <a:buChar char="•"/>
            </a:pPr>
            <a:r>
              <a:rPr lang="fr-FR">
                <a:solidFill>
                  <a:schemeClr val="tx1"/>
                </a:solidFill>
              </a:rPr>
              <a:t>Puisque les éléments en pointe ne peuvent pas se séparer, une contrainte </a:t>
            </a:r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baseline="-25000">
                <a:solidFill>
                  <a:schemeClr val="tx1"/>
                </a:solidFill>
              </a:rPr>
              <a:t>rr</a:t>
            </a:r>
            <a:r>
              <a:rPr lang="fr-FR"/>
              <a:t> </a:t>
            </a:r>
            <a:r>
              <a:rPr lang="fr-FR">
                <a:solidFill>
                  <a:schemeClr val="tx1"/>
                </a:solidFill>
              </a:rPr>
              <a:t>se développe;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 s</a:t>
            </a:r>
            <a:r>
              <a:rPr lang="fr-FR" baseline="-25000">
                <a:solidFill>
                  <a:schemeClr val="tx1"/>
                </a:solidFill>
              </a:rPr>
              <a:t>rr</a:t>
            </a:r>
            <a:r>
              <a:rPr lang="fr-FR">
                <a:solidFill>
                  <a:schemeClr val="tx1"/>
                </a:solidFill>
              </a:rPr>
              <a:t> est nul à la surface libre et partout où </a:t>
            </a:r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baseline="-25000">
                <a:solidFill>
                  <a:schemeClr val="tx1"/>
                </a:solidFill>
                <a:latin typeface="Symbol" panose="05050102010706020507" pitchFamily="18" charset="2"/>
              </a:rPr>
              <a:t>qq</a:t>
            </a:r>
            <a:r>
              <a:rPr lang="fr-FR"/>
              <a:t> </a:t>
            </a:r>
            <a:r>
              <a:rPr lang="fr-FR">
                <a:solidFill>
                  <a:schemeClr val="tx1"/>
                </a:solidFill>
              </a:rPr>
              <a:t>ne varie pas</a:t>
            </a:r>
          </a:p>
          <a:p>
            <a:pPr algn="l">
              <a:buFontTx/>
              <a:buChar char="•"/>
            </a:pPr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Triaxialité et déformations planes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402637" cy="5197475"/>
          </a:xfrm>
        </p:spPr>
        <p:txBody>
          <a:bodyPr/>
          <a:lstStyle/>
          <a:p>
            <a:r>
              <a:rPr lang="fr-FR" sz="2800" smtClean="0"/>
              <a:t>Plaque mince, contraintes planes </a:t>
            </a:r>
            <a:r>
              <a:rPr lang="fr-FR" sz="2800" smtClean="0">
                <a:latin typeface="Symbol" panose="05050102010706020507" pitchFamily="18" charset="2"/>
              </a:rPr>
              <a:t>s</a:t>
            </a:r>
            <a:r>
              <a:rPr lang="fr-FR" sz="2800" baseline="-25000" smtClean="0"/>
              <a:t>zz</a:t>
            </a:r>
            <a:r>
              <a:rPr lang="fr-FR" sz="2800" smtClean="0"/>
              <a:t>=0;</a:t>
            </a:r>
          </a:p>
          <a:p>
            <a:r>
              <a:rPr lang="fr-FR" sz="2800" smtClean="0"/>
              <a:t>Plaque épaisse, un état de déformation plane prévaut au voisinage de l’entaille (</a:t>
            </a:r>
            <a:r>
              <a:rPr lang="fr-FR" sz="2800" smtClean="0">
                <a:latin typeface="Symbol" panose="05050102010706020507" pitchFamily="18" charset="2"/>
              </a:rPr>
              <a:t>e</a:t>
            </a:r>
            <a:r>
              <a:rPr lang="fr-FR" sz="2800" baseline="-25000" smtClean="0"/>
              <a:t>zz</a:t>
            </a:r>
            <a:r>
              <a:rPr lang="fr-FR" sz="2800" smtClean="0"/>
              <a:t>=0)</a:t>
            </a:r>
          </a:p>
          <a:p>
            <a:r>
              <a:rPr lang="fr-FR" sz="2800" smtClean="0"/>
              <a:t>« Epais» et « mince » sont à rapporter à la distance sur laquelle </a:t>
            </a:r>
            <a:r>
              <a:rPr lang="fr-FR" sz="2800" smtClean="0">
                <a:latin typeface="Symbol" panose="05050102010706020507" pitchFamily="18" charset="2"/>
              </a:rPr>
              <a:t>s</a:t>
            </a:r>
            <a:r>
              <a:rPr lang="fr-FR" sz="2800" baseline="-25000" smtClean="0">
                <a:latin typeface="Symbol" panose="05050102010706020507" pitchFamily="18" charset="2"/>
              </a:rPr>
              <a:t>qq</a:t>
            </a:r>
            <a:r>
              <a:rPr lang="fr-FR" sz="2800" smtClean="0"/>
              <a:t>&gt;</a:t>
            </a:r>
            <a:r>
              <a:rPr lang="fr-FR" sz="2800" smtClean="0">
                <a:latin typeface="Symbol" panose="05050102010706020507" pitchFamily="18" charset="2"/>
              </a:rPr>
              <a:t>s</a:t>
            </a:r>
            <a:r>
              <a:rPr lang="fr-FR" sz="2800" baseline="-25000" smtClean="0"/>
              <a:t>N</a:t>
            </a:r>
            <a:r>
              <a:rPr lang="fr-FR" sz="2800" smtClean="0"/>
              <a:t>;</a:t>
            </a:r>
          </a:p>
        </p:txBody>
      </p:sp>
      <p:graphicFrame>
        <p:nvGraphicFramePr>
          <p:cNvPr id="5939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42900" y="3776663"/>
          <a:ext cx="6224588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" name="Equation" r:id="rId3" imgW="2946400" imgH="901700" progId="Equation.3">
                  <p:embed/>
                </p:oleObj>
              </mc:Choice>
              <mc:Fallback>
                <p:oleObj name="Equation" r:id="rId3" imgW="2946400" imgH="901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3776663"/>
                        <a:ext cx="6224588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Text Box 6"/>
          <p:cNvSpPr txBox="1">
            <a:spLocks noChangeArrowheads="1"/>
          </p:cNvSpPr>
          <p:nvPr/>
        </p:nvSpPr>
        <p:spPr bwMode="auto">
          <a:xfrm>
            <a:off x="5348288" y="5110163"/>
            <a:ext cx="3133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Déformations planes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Déformations planes</a:t>
            </a:r>
          </a:p>
        </p:txBody>
      </p:sp>
      <p:graphicFrame>
        <p:nvGraphicFramePr>
          <p:cNvPr id="60419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568325" y="1225550"/>
          <a:ext cx="8089900" cy="252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" name="Equation" r:id="rId3" imgW="4800600" imgH="1498600" progId="Equation.3">
                  <p:embed/>
                </p:oleObj>
              </mc:Choice>
              <mc:Fallback>
                <p:oleObj name="Equation" r:id="rId3" imgW="4800600" imgH="149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1225550"/>
                        <a:ext cx="8089900" cy="252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0" y="3848100"/>
            <a:ext cx="9097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Contraintes de cisaillement nulles sur plans principaux, donc : </a:t>
            </a:r>
          </a:p>
        </p:txBody>
      </p:sp>
      <p:graphicFrame>
        <p:nvGraphicFramePr>
          <p:cNvPr id="60421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923925" y="4711700"/>
          <a:ext cx="6116638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5" name="Equation" r:id="rId5" imgW="3365500" imgH="546100" progId="Equation.3">
                  <p:embed/>
                </p:oleObj>
              </mc:Choice>
              <mc:Fallback>
                <p:oleObj name="Equation" r:id="rId5" imgW="3365500" imgH="546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925" y="4711700"/>
                        <a:ext cx="6116638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Contrainte hydrostatique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276350"/>
            <a:ext cx="5745162" cy="273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0" y="4078288"/>
            <a:ext cx="3803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Contrainte hydrostatique:</a:t>
            </a:r>
          </a:p>
        </p:txBody>
      </p:sp>
      <p:graphicFrame>
        <p:nvGraphicFramePr>
          <p:cNvPr id="61445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2528888" y="4621213"/>
          <a:ext cx="3910012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Equation" r:id="rId4" imgW="2019300" imgH="901700" progId="Equation.3">
                  <p:embed/>
                </p:oleObj>
              </mc:Choice>
              <mc:Fallback>
                <p:oleObj name="Equation" r:id="rId4" imgW="2019300" imgH="901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621213"/>
                        <a:ext cx="3910012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 txBox="1">
            <a:spLocks noChangeArrowheads="1"/>
          </p:cNvSpPr>
          <p:nvPr/>
        </p:nvSpPr>
        <p:spPr bwMode="auto">
          <a:xfrm>
            <a:off x="1066800" y="344488"/>
            <a:ext cx="701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  <a:cs typeface="Arial" panose="020B0604020202020204" pitchFamily="34" charset="0"/>
              </a:rPr>
              <a:t>Rupture des Liberty Ships</a:t>
            </a:r>
          </a:p>
        </p:txBody>
      </p:sp>
      <p:sp>
        <p:nvSpPr>
          <p:cNvPr id="7171" name="Rectangle 3"/>
          <p:cNvSpPr txBox="1">
            <a:spLocks noChangeArrowheads="1"/>
          </p:cNvSpPr>
          <p:nvPr/>
        </p:nvSpPr>
        <p:spPr bwMode="auto">
          <a:xfrm>
            <a:off x="1117600" y="1238250"/>
            <a:ext cx="7010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cs typeface="Arial" panose="020B0604020202020204" pitchFamily="34" charset="0"/>
              </a:rPr>
              <a:t>Significant contributors to failure</a:t>
            </a:r>
            <a:r>
              <a:rPr lang="en-US" sz="180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</a:p>
          <a:p>
            <a:pPr algn="l" eaLnBrk="1" hangingPunct="1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Poor quality steel</a:t>
            </a:r>
          </a:p>
          <a:p>
            <a:pPr algn="l" eaLnBrk="1" hangingPunct="1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New construction methods (welding)-thought to         be an unsuitable method of construction</a:t>
            </a:r>
          </a:p>
          <a:p>
            <a:pPr algn="l" eaLnBrk="1" hangingPunct="1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Lack of knowledge of fracture characteristics of steel, </a:t>
            </a:r>
          </a:p>
          <a:p>
            <a:pPr algn="l" eaLnBrk="1" hangingPunct="1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Cold, North sea water, </a:t>
            </a:r>
          </a:p>
          <a:p>
            <a:pPr algn="l" eaLnBrk="1" hangingPunct="1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Overloading.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fr-FR" smtClean="0"/>
              <a:t>Plasticité en fond d’entaille en contrainte plane</a:t>
            </a:r>
          </a:p>
        </p:txBody>
      </p:sp>
      <p:graphicFrame>
        <p:nvGraphicFramePr>
          <p:cNvPr id="62467" name="Rectangle 8"/>
          <p:cNvGraphicFramePr>
            <a:graphicFrameLocks noGrp="1"/>
          </p:cNvGraphicFramePr>
          <p:nvPr>
            <p:ph sz="quarter" idx="1"/>
          </p:nvPr>
        </p:nvGraphicFramePr>
        <p:xfrm>
          <a:off x="447675" y="1217613"/>
          <a:ext cx="3783013" cy="252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7"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0" name="Rectangle 8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1217613"/>
                        <a:ext cx="3783013" cy="252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1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7888" y="2052638"/>
          <a:ext cx="4254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8" name="Equation" r:id="rId4" imgW="4254500" imgH="850900" progId="Equation.3">
                  <p:embed/>
                </p:oleObj>
              </mc:Choice>
              <mc:Fallback>
                <p:oleObj name="Equation" r:id="rId4" imgW="4254500" imgH="850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888" y="2052638"/>
                        <a:ext cx="4254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1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65138" y="4791075"/>
          <a:ext cx="74930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9" name="Equation" r:id="rId6" imgW="4254500" imgH="850900" progId="Equation.3">
                  <p:embed/>
                </p:oleObj>
              </mc:Choice>
              <mc:Fallback>
                <p:oleObj name="Equation" r:id="rId6" imgW="4254500" imgH="850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791075"/>
                        <a:ext cx="749300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70" name="Picture 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9488" y="1244600"/>
            <a:ext cx="8164512" cy="23463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71" name="Text Box 12"/>
          <p:cNvSpPr txBox="1">
            <a:spLocks noChangeArrowheads="1"/>
          </p:cNvSpPr>
          <p:nvPr/>
        </p:nvSpPr>
        <p:spPr bwMode="auto">
          <a:xfrm>
            <a:off x="876300" y="4029075"/>
            <a:ext cx="1228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Tresca:</a:t>
            </a:r>
          </a:p>
        </p:txBody>
      </p:sp>
      <p:graphicFrame>
        <p:nvGraphicFramePr>
          <p:cNvPr id="62472" name="Object 1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224088" y="4043363"/>
          <a:ext cx="42545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0" name="Equation" r:id="rId9" imgW="2095500" imgH="330200" progId="Equation.3">
                  <p:embed/>
                </p:oleObj>
              </mc:Choice>
              <mc:Fallback>
                <p:oleObj name="Equation" r:id="rId9" imgW="2095500" imgH="330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4043363"/>
                        <a:ext cx="425450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fr-FR" smtClean="0"/>
              <a:t>Plasticité en fond d’entaille en déformation plane</a:t>
            </a:r>
          </a:p>
        </p:txBody>
      </p:sp>
      <p:graphicFrame>
        <p:nvGraphicFramePr>
          <p:cNvPr id="63491" name="Rectangle 3"/>
          <p:cNvGraphicFramePr>
            <a:graphicFrameLocks noGrp="1"/>
          </p:cNvGraphicFramePr>
          <p:nvPr>
            <p:ph sz="quarter" idx="1"/>
          </p:nvPr>
        </p:nvGraphicFramePr>
        <p:xfrm>
          <a:off x="447675" y="1217613"/>
          <a:ext cx="3783013" cy="252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6" name="Equation" r:id="rId3" imgW="0" imgH="0" progId="Equation.3">
                  <p:embed/>
                </p:oleObj>
              </mc:Choice>
              <mc:Fallback>
                <p:oleObj name="Equation" r:id="rId3" imgW="0" imgH="0" progId="Equation.3">
                  <p:embed/>
                  <p:pic>
                    <p:nvPicPr>
                      <p:cNvPr id="0" name="Rectangle 3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1217613"/>
                        <a:ext cx="3783013" cy="252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6921500" y="2797175"/>
            <a:ext cx="1228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Tresca:</a:t>
            </a:r>
          </a:p>
        </p:txBody>
      </p:sp>
      <p:graphicFrame>
        <p:nvGraphicFramePr>
          <p:cNvPr id="63493" name="Object 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411913" y="3319463"/>
          <a:ext cx="206216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7" name="Equation" r:id="rId4" imgW="1473200" imgH="723900" progId="Equation.3">
                  <p:embed/>
                </p:oleObj>
              </mc:Choice>
              <mc:Fallback>
                <p:oleObj name="Equation" r:id="rId4" imgW="1473200" imgH="723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1913" y="3319463"/>
                        <a:ext cx="2062162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4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113"/>
            <a:ext cx="60928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3495" name="Object 10"/>
          <p:cNvGraphicFramePr>
            <a:graphicFrameLocks noChangeAspect="1"/>
          </p:cNvGraphicFramePr>
          <p:nvPr/>
        </p:nvGraphicFramePr>
        <p:xfrm>
          <a:off x="6467475" y="2338388"/>
          <a:ext cx="20796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8" name="Equation" r:id="rId7" imgW="1485900" imgH="292100" progId="Equation.3">
                  <p:embed/>
                </p:oleObj>
              </mc:Choice>
              <mc:Fallback>
                <p:oleObj name="Equation" r:id="rId7" imgW="1485900" imgH="2921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475" y="2338388"/>
                        <a:ext cx="20796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6" name="Text Box 12"/>
          <p:cNvSpPr txBox="1">
            <a:spLocks noChangeArrowheads="1"/>
          </p:cNvSpPr>
          <p:nvPr/>
        </p:nvSpPr>
        <p:spPr bwMode="auto">
          <a:xfrm>
            <a:off x="5337175" y="1565275"/>
            <a:ext cx="3565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Contraintes principales:</a:t>
            </a:r>
          </a:p>
        </p:txBody>
      </p:sp>
      <p:sp>
        <p:nvSpPr>
          <p:cNvPr id="63497" name="Text Box 13"/>
          <p:cNvSpPr txBox="1">
            <a:spLocks noChangeArrowheads="1"/>
          </p:cNvSpPr>
          <p:nvPr/>
        </p:nvSpPr>
        <p:spPr bwMode="auto">
          <a:xfrm>
            <a:off x="288925" y="4600575"/>
            <a:ext cx="863282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>
                <a:solidFill>
                  <a:schemeClr val="tx1"/>
                </a:solidFill>
              </a:rPr>
              <a:t>Comme chaque composante du tenseur des contraintes est dans le domaine plastique, une analyse plus détaillée est nécessaire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Solution d’Inglis (1913)</a:t>
            </a:r>
          </a:p>
        </p:txBody>
      </p:sp>
      <p:pic>
        <p:nvPicPr>
          <p:cNvPr id="64515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9100" y="1325563"/>
            <a:ext cx="6173788" cy="2838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451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809875" y="3956050"/>
          <a:ext cx="278288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name="Equation" r:id="rId4" imgW="2057400" imgH="1638300" progId="Equation.3">
                  <p:embed/>
                </p:oleObj>
              </mc:Choice>
              <mc:Fallback>
                <p:oleObj name="Equation" r:id="rId4" imgW="2057400" imgH="1638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75" y="3956050"/>
                        <a:ext cx="278288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Facteur d’intensité de contrainte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fr-F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Champ de contrainte au voisinage d’une fissure</a:t>
            </a:r>
          </a:p>
        </p:txBody>
      </p:sp>
      <p:pic>
        <p:nvPicPr>
          <p:cNvPr id="6656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7463" y="1217613"/>
            <a:ext cx="6580187" cy="5197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Hypothèses simplificatrices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Problème plan</a:t>
            </a:r>
          </a:p>
          <a:p>
            <a:r>
              <a:rPr lang="fr-FR" smtClean="0"/>
              <a:t>Elasticité: la contrainte nominale n’excède pas la limite d’élasticité</a:t>
            </a:r>
          </a:p>
          <a:p>
            <a:r>
              <a:rPr lang="fr-FR" smtClean="0"/>
              <a:t>Plasticité confinée: la plasticité est localisée en pointe de fissure et la taille de la zone plastifiée reste faible devant les autres dimensions du problème (« small scale yielding »)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Résolution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629650" cy="5197475"/>
          </a:xfrm>
        </p:spPr>
        <p:txBody>
          <a:bodyPr/>
          <a:lstStyle/>
          <a:p>
            <a:r>
              <a:rPr lang="fr-FR" sz="2800" smtClean="0"/>
              <a:t>Utilisation d’une fonction complexe</a:t>
            </a:r>
          </a:p>
        </p:txBody>
      </p:sp>
      <p:graphicFrame>
        <p:nvGraphicFramePr>
          <p:cNvPr id="68612" name="Object 17"/>
          <p:cNvGraphicFramePr>
            <a:graphicFrameLocks noGrp="1" noChangeAspect="1"/>
          </p:cNvGraphicFramePr>
          <p:nvPr>
            <p:ph sz="half" idx="2"/>
          </p:nvPr>
        </p:nvGraphicFramePr>
        <p:xfrm>
          <a:off x="585788" y="1947863"/>
          <a:ext cx="3200400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4" name="Equation" r:id="rId3" imgW="2705100" imgH="1308100" progId="Equation.3">
                  <p:embed/>
                </p:oleObj>
              </mc:Choice>
              <mc:Fallback>
                <p:oleObj name="Equation" r:id="rId3" imgW="2705100" imgH="13081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" y="1947863"/>
                        <a:ext cx="3200400" cy="154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13" name="Group 19"/>
          <p:cNvGrpSpPr>
            <a:grpSpLocks/>
          </p:cNvGrpSpPr>
          <p:nvPr/>
        </p:nvGrpSpPr>
        <p:grpSpPr bwMode="auto">
          <a:xfrm>
            <a:off x="6157913" y="3355975"/>
            <a:ext cx="2084387" cy="1662113"/>
            <a:chOff x="247" y="2434"/>
            <a:chExt cx="1313" cy="1047"/>
          </a:xfrm>
        </p:grpSpPr>
        <p:sp>
          <p:nvSpPr>
            <p:cNvPr id="68616" name="Line 20"/>
            <p:cNvSpPr>
              <a:spLocks noChangeShapeType="1"/>
            </p:cNvSpPr>
            <p:nvPr/>
          </p:nvSpPr>
          <p:spPr bwMode="auto">
            <a:xfrm>
              <a:off x="272" y="2488"/>
              <a:ext cx="0" cy="9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8617" name="Line 21"/>
            <p:cNvSpPr>
              <a:spLocks noChangeShapeType="1"/>
            </p:cNvSpPr>
            <p:nvPr/>
          </p:nvSpPr>
          <p:spPr bwMode="auto">
            <a:xfrm flipV="1">
              <a:off x="264" y="3464"/>
              <a:ext cx="1296" cy="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8618" name="Text Box 22"/>
            <p:cNvSpPr txBox="1">
              <a:spLocks noChangeArrowheads="1"/>
            </p:cNvSpPr>
            <p:nvPr/>
          </p:nvSpPr>
          <p:spPr bwMode="auto">
            <a:xfrm>
              <a:off x="247" y="2434"/>
              <a:ext cx="2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>
                  <a:solidFill>
                    <a:schemeClr val="tx1"/>
                  </a:solidFill>
                </a:rPr>
                <a:t>iy</a:t>
              </a:r>
            </a:p>
          </p:txBody>
        </p:sp>
        <p:sp>
          <p:nvSpPr>
            <p:cNvPr id="68619" name="Text Box 23"/>
            <p:cNvSpPr txBox="1">
              <a:spLocks noChangeArrowheads="1"/>
            </p:cNvSpPr>
            <p:nvPr/>
          </p:nvSpPr>
          <p:spPr bwMode="auto">
            <a:xfrm>
              <a:off x="1318" y="3154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68620" name="Oval 24"/>
            <p:cNvSpPr>
              <a:spLocks noChangeArrowheads="1"/>
            </p:cNvSpPr>
            <p:nvPr/>
          </p:nvSpPr>
          <p:spPr bwMode="auto">
            <a:xfrm>
              <a:off x="648" y="2880"/>
              <a:ext cx="72" cy="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  <p:sp>
          <p:nvSpPr>
            <p:cNvPr id="68621" name="Text Box 25"/>
            <p:cNvSpPr txBox="1">
              <a:spLocks noChangeArrowheads="1"/>
            </p:cNvSpPr>
            <p:nvPr/>
          </p:nvSpPr>
          <p:spPr bwMode="auto">
            <a:xfrm>
              <a:off x="696" y="2658"/>
              <a:ext cx="7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>
                  <a:solidFill>
                    <a:schemeClr val="tx1"/>
                  </a:solidFill>
                </a:rPr>
                <a:t>z=x+iy</a:t>
              </a:r>
            </a:p>
          </p:txBody>
        </p:sp>
      </p:grpSp>
      <p:graphicFrame>
        <p:nvGraphicFramePr>
          <p:cNvPr id="68614" name="Object 26"/>
          <p:cNvGraphicFramePr>
            <a:graphicFrameLocks noChangeAspect="1"/>
          </p:cNvGraphicFramePr>
          <p:nvPr/>
        </p:nvGraphicFramePr>
        <p:xfrm>
          <a:off x="627063" y="4308475"/>
          <a:ext cx="5427662" cy="258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5" name="Equation" r:id="rId5" imgW="4406900" imgH="2095500" progId="Equation.3">
                  <p:embed/>
                </p:oleObj>
              </mc:Choice>
              <mc:Fallback>
                <p:oleObj name="Equation" r:id="rId5" imgW="4406900" imgH="20955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4308475"/>
                        <a:ext cx="5427662" cy="258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Text Box 27"/>
          <p:cNvSpPr txBox="1">
            <a:spLocks noChangeArrowheads="1"/>
          </p:cNvSpPr>
          <p:nvPr/>
        </p:nvSpPr>
        <p:spPr bwMode="auto">
          <a:xfrm>
            <a:off x="473075" y="3965575"/>
            <a:ext cx="1446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Exemple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Condition de Riemann-Cauchy</a:t>
            </a:r>
          </a:p>
        </p:txBody>
      </p:sp>
      <p:graphicFrame>
        <p:nvGraphicFramePr>
          <p:cNvPr id="6963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554163" y="1779588"/>
          <a:ext cx="6096000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2" name="Equation" r:id="rId3" imgW="2616200" imgH="1257300" progId="Equation.3">
                  <p:embed/>
                </p:oleObj>
              </mc:Choice>
              <mc:Fallback>
                <p:oleObj name="Equation" r:id="rId3" imgW="2616200" imgH="1257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163" y="1779588"/>
                        <a:ext cx="6096000" cy="292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Solution de Westergaard (1939)</a:t>
            </a:r>
          </a:p>
        </p:txBody>
      </p:sp>
      <p:graphicFrame>
        <p:nvGraphicFramePr>
          <p:cNvPr id="70659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149350" y="1304925"/>
          <a:ext cx="4262438" cy="277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Equation" r:id="rId3" imgW="2870200" imgH="1866900" progId="Equation.3">
                  <p:embed/>
                </p:oleObj>
              </mc:Choice>
              <mc:Fallback>
                <p:oleObj name="Equation" r:id="rId3" imgW="2870200" imgH="1866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1304925"/>
                        <a:ext cx="4262438" cy="277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Text Box 7"/>
          <p:cNvSpPr txBox="1">
            <a:spLocks noChangeArrowheads="1"/>
          </p:cNvSpPr>
          <p:nvPr/>
        </p:nvSpPr>
        <p:spPr bwMode="auto">
          <a:xfrm>
            <a:off x="492125" y="4232275"/>
            <a:ext cx="8247063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>
                <a:solidFill>
                  <a:schemeClr val="tx1"/>
                </a:solidFill>
              </a:rPr>
              <a:t>Westergaard a utilisé les conditions de R C pour montrer que toute forme de Z pour représenter la fonction d’Airy satisfait les équations d’équilibre et de compatibilité MAIS qu’une seule satisfait les conditions aux limites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Solution de Westergaard (suite)</a:t>
            </a:r>
          </a:p>
        </p:txBody>
      </p:sp>
      <p:graphicFrame>
        <p:nvGraphicFramePr>
          <p:cNvPr id="71683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3398838" y="1549400"/>
          <a:ext cx="2755900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9" name="Equation" r:id="rId3" imgW="2755900" imgH="2654300" progId="Equation.3">
                  <p:embed/>
                </p:oleObj>
              </mc:Choice>
              <mc:Fallback>
                <p:oleObj name="Equation" r:id="rId3" imgW="2755900" imgH="2654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38" y="1549400"/>
                        <a:ext cx="2755900" cy="265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100388" y="4546600"/>
          <a:ext cx="3074987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0" name="Equation" r:id="rId5" imgW="2552700" imgH="1422400" progId="Equation.3">
                  <p:embed/>
                </p:oleObj>
              </mc:Choice>
              <mc:Fallback>
                <p:oleObj name="Equation" r:id="rId5" imgW="2552700" imgH="142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4546600"/>
                        <a:ext cx="3074987" cy="171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5" name="Text Box 9"/>
          <p:cNvSpPr txBox="1">
            <a:spLocks noChangeArrowheads="1"/>
          </p:cNvSpPr>
          <p:nvPr/>
        </p:nvSpPr>
        <p:spPr bwMode="auto">
          <a:xfrm>
            <a:off x="1379538" y="2555875"/>
            <a:ext cx="698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b="1">
                <a:solidFill>
                  <a:schemeClr val="tx1"/>
                </a:solidFill>
              </a:rPr>
              <a:t>RC</a:t>
            </a:r>
          </a:p>
        </p:txBody>
      </p:sp>
      <p:sp>
        <p:nvSpPr>
          <p:cNvPr id="71686" name="Line 10"/>
          <p:cNvSpPr>
            <a:spLocks noChangeShapeType="1"/>
          </p:cNvSpPr>
          <p:nvPr/>
        </p:nvSpPr>
        <p:spPr bwMode="auto">
          <a:xfrm>
            <a:off x="2501900" y="4483100"/>
            <a:ext cx="4279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 txBox="1">
            <a:spLocks noChangeArrowheads="1"/>
          </p:cNvSpPr>
          <p:nvPr/>
        </p:nvSpPr>
        <p:spPr bwMode="auto">
          <a:xfrm>
            <a:off x="1828800" y="704850"/>
            <a:ext cx="701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  <a:spcAft>
                <a:spcPct val="0"/>
              </a:spcAft>
            </a:pPr>
            <a:endParaRPr lang="fr-FR" sz="2400" b="1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195" name="Rectangle 3"/>
          <p:cNvSpPr txBox="1">
            <a:spLocks noChangeArrowheads="1"/>
          </p:cNvSpPr>
          <p:nvPr/>
        </p:nvSpPr>
        <p:spPr bwMode="auto">
          <a:xfrm>
            <a:off x="1828800" y="1390650"/>
            <a:ext cx="7010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 defTabSz="4572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defTabSz="457200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1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Add text</a:t>
            </a:r>
          </a:p>
        </p:txBody>
      </p:sp>
      <p:pic>
        <p:nvPicPr>
          <p:cNvPr id="8196" name="Picture 5" descr="Photobucket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344613"/>
            <a:ext cx="731520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7"/>
          <p:cNvSpPr txBox="1">
            <a:spLocks noChangeArrowheads="1"/>
          </p:cNvSpPr>
          <p:nvPr/>
        </p:nvSpPr>
        <p:spPr bwMode="auto">
          <a:xfrm>
            <a:off x="3082925" y="6040438"/>
            <a:ext cx="3381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cs typeface="Arial" panose="020B0604020202020204" pitchFamily="34" charset="0"/>
              </a:rPr>
              <a:t>USS Ponaganset</a:t>
            </a:r>
            <a:endParaRPr lang="en-US" sz="18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198" name="Text Box 8"/>
          <p:cNvSpPr txBox="1">
            <a:spLocks noChangeArrowheads="1"/>
          </p:cNvSpPr>
          <p:nvPr/>
        </p:nvSpPr>
        <p:spPr bwMode="auto">
          <a:xfrm>
            <a:off x="1897063" y="315913"/>
            <a:ext cx="5649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</a:pPr>
            <a:r>
              <a:rPr lang="en-US" sz="3600" b="1">
                <a:solidFill>
                  <a:schemeClr val="tx1"/>
                </a:solidFill>
                <a:cs typeface="Arial" panose="020B0604020202020204" pitchFamily="34" charset="0"/>
              </a:rPr>
              <a:t>Rupture des Liberty Ships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Solution de Westergaard (suite)</a:t>
            </a:r>
          </a:p>
        </p:txBody>
      </p:sp>
      <p:graphicFrame>
        <p:nvGraphicFramePr>
          <p:cNvPr id="72707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704975" y="1352550"/>
          <a:ext cx="557053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9" name="Equation" r:id="rId3" imgW="3365500" imgH="736600" progId="Equation.3">
                  <p:embed/>
                </p:oleObj>
              </mc:Choice>
              <mc:Fallback>
                <p:oleObj name="Equation" r:id="rId3" imgW="3365500" imgH="736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1352550"/>
                        <a:ext cx="5570538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8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95338" y="2719388"/>
          <a:ext cx="2949575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0" name="Equation" r:id="rId5" imgW="2159000" imgH="1803400" progId="Equation.3">
                  <p:embed/>
                </p:oleObj>
              </mc:Choice>
              <mc:Fallback>
                <p:oleObj name="Equation" r:id="rId5" imgW="2159000" imgH="1803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2719388"/>
                        <a:ext cx="2949575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Text Box 11"/>
          <p:cNvSpPr txBox="1">
            <a:spLocks noChangeArrowheads="1"/>
          </p:cNvSpPr>
          <p:nvPr/>
        </p:nvSpPr>
        <p:spPr bwMode="auto">
          <a:xfrm>
            <a:off x="212725" y="5172075"/>
            <a:ext cx="838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400">
                <a:solidFill>
                  <a:schemeClr val="tx1"/>
                </a:solidFill>
              </a:rPr>
              <a:t>Il faut alors choisir Z pour satisfaire aux conditions aux limites</a:t>
            </a:r>
          </a:p>
        </p:txBody>
      </p:sp>
      <p:graphicFrame>
        <p:nvGraphicFramePr>
          <p:cNvPr id="72710" name="Object 1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998538" y="5997575"/>
          <a:ext cx="2159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1" name="Equation" r:id="rId7" imgW="1638300" imgH="279400" progId="Equation.3">
                  <p:embed/>
                </p:oleObj>
              </mc:Choice>
              <mc:Fallback>
                <p:oleObj name="Equation" r:id="rId7" imgW="1638300" imgH="279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5997575"/>
                        <a:ext cx="2159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Conditions aux limites caractéristiques</a:t>
            </a:r>
          </a:p>
        </p:txBody>
      </p:sp>
      <p:grpSp>
        <p:nvGrpSpPr>
          <p:cNvPr id="73731" name="Group 44"/>
          <p:cNvGrpSpPr>
            <a:grpSpLocks/>
          </p:cNvGrpSpPr>
          <p:nvPr/>
        </p:nvGrpSpPr>
        <p:grpSpPr bwMode="auto">
          <a:xfrm>
            <a:off x="319088" y="1701800"/>
            <a:ext cx="3119236" cy="4351338"/>
            <a:chOff x="220" y="904"/>
            <a:chExt cx="1372" cy="2105"/>
          </a:xfrm>
        </p:grpSpPr>
        <p:grpSp>
          <p:nvGrpSpPr>
            <p:cNvPr id="73734" name="Group 36"/>
            <p:cNvGrpSpPr>
              <a:grpSpLocks/>
            </p:cNvGrpSpPr>
            <p:nvPr/>
          </p:nvGrpSpPr>
          <p:grpSpPr bwMode="auto">
            <a:xfrm>
              <a:off x="220" y="904"/>
              <a:ext cx="1372" cy="1840"/>
              <a:chOff x="620" y="1280"/>
              <a:chExt cx="1158" cy="1440"/>
            </a:xfrm>
          </p:grpSpPr>
          <p:grpSp>
            <p:nvGrpSpPr>
              <p:cNvPr id="73736" name="Group 17"/>
              <p:cNvGrpSpPr>
                <a:grpSpLocks/>
              </p:cNvGrpSpPr>
              <p:nvPr/>
            </p:nvGrpSpPr>
            <p:grpSpPr bwMode="auto">
              <a:xfrm>
                <a:off x="620" y="1469"/>
                <a:ext cx="860" cy="1251"/>
                <a:chOff x="276" y="1421"/>
                <a:chExt cx="860" cy="1251"/>
              </a:xfrm>
            </p:grpSpPr>
            <p:grpSp>
              <p:nvGrpSpPr>
                <p:cNvPr id="73752" name="Group 16"/>
                <p:cNvGrpSpPr>
                  <a:grpSpLocks/>
                </p:cNvGrpSpPr>
                <p:nvPr/>
              </p:nvGrpSpPr>
              <p:grpSpPr bwMode="auto">
                <a:xfrm>
                  <a:off x="276" y="1421"/>
                  <a:ext cx="860" cy="1251"/>
                  <a:chOff x="276" y="1421"/>
                  <a:chExt cx="860" cy="1251"/>
                </a:xfrm>
              </p:grpSpPr>
              <p:sp>
                <p:nvSpPr>
                  <p:cNvPr id="73760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280" y="1456"/>
                    <a:ext cx="0" cy="1194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3761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136" y="1431"/>
                    <a:ext cx="0" cy="1194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3762" name="Freeform 7"/>
                  <p:cNvSpPr>
                    <a:spLocks/>
                  </p:cNvSpPr>
                  <p:nvPr/>
                </p:nvSpPr>
                <p:spPr bwMode="auto">
                  <a:xfrm>
                    <a:off x="280" y="1421"/>
                    <a:ext cx="856" cy="55"/>
                  </a:xfrm>
                  <a:custGeom>
                    <a:avLst/>
                    <a:gdLst>
                      <a:gd name="T0" fmla="*/ 0 w 856"/>
                      <a:gd name="T1" fmla="*/ 35 h 55"/>
                      <a:gd name="T2" fmla="*/ 120 w 856"/>
                      <a:gd name="T3" fmla="*/ 3 h 55"/>
                      <a:gd name="T4" fmla="*/ 360 w 856"/>
                      <a:gd name="T5" fmla="*/ 51 h 55"/>
                      <a:gd name="T6" fmla="*/ 520 w 856"/>
                      <a:gd name="T7" fmla="*/ 27 h 55"/>
                      <a:gd name="T8" fmla="*/ 664 w 856"/>
                      <a:gd name="T9" fmla="*/ 3 h 55"/>
                      <a:gd name="T10" fmla="*/ 784 w 856"/>
                      <a:gd name="T11" fmla="*/ 11 h 55"/>
                      <a:gd name="T12" fmla="*/ 856 w 856"/>
                      <a:gd name="T13" fmla="*/ 11 h 5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856" h="55">
                        <a:moveTo>
                          <a:pt x="0" y="35"/>
                        </a:moveTo>
                        <a:cubicBezTo>
                          <a:pt x="30" y="17"/>
                          <a:pt x="60" y="0"/>
                          <a:pt x="120" y="3"/>
                        </a:cubicBezTo>
                        <a:cubicBezTo>
                          <a:pt x="180" y="6"/>
                          <a:pt x="293" y="47"/>
                          <a:pt x="360" y="51"/>
                        </a:cubicBezTo>
                        <a:cubicBezTo>
                          <a:pt x="427" y="55"/>
                          <a:pt x="469" y="35"/>
                          <a:pt x="520" y="27"/>
                        </a:cubicBezTo>
                        <a:cubicBezTo>
                          <a:pt x="571" y="19"/>
                          <a:pt x="620" y="6"/>
                          <a:pt x="664" y="3"/>
                        </a:cubicBezTo>
                        <a:cubicBezTo>
                          <a:pt x="708" y="0"/>
                          <a:pt x="752" y="10"/>
                          <a:pt x="784" y="11"/>
                        </a:cubicBezTo>
                        <a:cubicBezTo>
                          <a:pt x="816" y="12"/>
                          <a:pt x="836" y="11"/>
                          <a:pt x="856" y="1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  <p:sp>
                <p:nvSpPr>
                  <p:cNvPr id="73763" name="Freeform 8"/>
                  <p:cNvSpPr>
                    <a:spLocks/>
                  </p:cNvSpPr>
                  <p:nvPr/>
                </p:nvSpPr>
                <p:spPr bwMode="auto">
                  <a:xfrm>
                    <a:off x="276" y="2617"/>
                    <a:ext cx="856" cy="55"/>
                  </a:xfrm>
                  <a:custGeom>
                    <a:avLst/>
                    <a:gdLst>
                      <a:gd name="T0" fmla="*/ 0 w 856"/>
                      <a:gd name="T1" fmla="*/ 35 h 55"/>
                      <a:gd name="T2" fmla="*/ 120 w 856"/>
                      <a:gd name="T3" fmla="*/ 3 h 55"/>
                      <a:gd name="T4" fmla="*/ 360 w 856"/>
                      <a:gd name="T5" fmla="*/ 51 h 55"/>
                      <a:gd name="T6" fmla="*/ 520 w 856"/>
                      <a:gd name="T7" fmla="*/ 27 h 55"/>
                      <a:gd name="T8" fmla="*/ 664 w 856"/>
                      <a:gd name="T9" fmla="*/ 3 h 55"/>
                      <a:gd name="T10" fmla="*/ 784 w 856"/>
                      <a:gd name="T11" fmla="*/ 11 h 55"/>
                      <a:gd name="T12" fmla="*/ 856 w 856"/>
                      <a:gd name="T13" fmla="*/ 11 h 5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856" h="55">
                        <a:moveTo>
                          <a:pt x="0" y="35"/>
                        </a:moveTo>
                        <a:cubicBezTo>
                          <a:pt x="30" y="17"/>
                          <a:pt x="60" y="0"/>
                          <a:pt x="120" y="3"/>
                        </a:cubicBezTo>
                        <a:cubicBezTo>
                          <a:pt x="180" y="6"/>
                          <a:pt x="293" y="47"/>
                          <a:pt x="360" y="51"/>
                        </a:cubicBezTo>
                        <a:cubicBezTo>
                          <a:pt x="427" y="55"/>
                          <a:pt x="469" y="35"/>
                          <a:pt x="520" y="27"/>
                        </a:cubicBezTo>
                        <a:cubicBezTo>
                          <a:pt x="571" y="19"/>
                          <a:pt x="620" y="6"/>
                          <a:pt x="664" y="3"/>
                        </a:cubicBezTo>
                        <a:cubicBezTo>
                          <a:pt x="708" y="0"/>
                          <a:pt x="752" y="10"/>
                          <a:pt x="784" y="11"/>
                        </a:cubicBezTo>
                        <a:cubicBezTo>
                          <a:pt x="816" y="12"/>
                          <a:pt x="836" y="11"/>
                          <a:pt x="856" y="11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73753" name="Group 15"/>
                <p:cNvGrpSpPr>
                  <a:grpSpLocks/>
                </p:cNvGrpSpPr>
                <p:nvPr/>
              </p:nvGrpSpPr>
              <p:grpSpPr bwMode="auto">
                <a:xfrm>
                  <a:off x="557" y="2030"/>
                  <a:ext cx="299" cy="33"/>
                  <a:chOff x="391" y="2009"/>
                  <a:chExt cx="539" cy="115"/>
                </a:xfrm>
              </p:grpSpPr>
              <p:grpSp>
                <p:nvGrpSpPr>
                  <p:cNvPr id="73754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660" y="2010"/>
                    <a:ext cx="270" cy="114"/>
                    <a:chOff x="660" y="2010"/>
                    <a:chExt cx="270" cy="114"/>
                  </a:xfrm>
                </p:grpSpPr>
                <p:sp>
                  <p:nvSpPr>
                    <p:cNvPr id="73758" name="Arc 9"/>
                    <p:cNvSpPr>
                      <a:spLocks/>
                    </p:cNvSpPr>
                    <p:nvPr/>
                  </p:nvSpPr>
                  <p:spPr bwMode="auto">
                    <a:xfrm>
                      <a:off x="660" y="2010"/>
                      <a:ext cx="270" cy="5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270 w 21600"/>
                        <a:gd name="T3" fmla="*/ 56 h 21600"/>
                        <a:gd name="T4" fmla="*/ 0 w 21600"/>
                        <a:gd name="T5" fmla="*/ 56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759" name="Arc 10"/>
                    <p:cNvSpPr>
                      <a:spLocks/>
                    </p:cNvSpPr>
                    <p:nvPr/>
                  </p:nvSpPr>
                  <p:spPr bwMode="auto">
                    <a:xfrm flipV="1">
                      <a:off x="660" y="2068"/>
                      <a:ext cx="270" cy="5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270 w 21600"/>
                        <a:gd name="T3" fmla="*/ 56 h 21600"/>
                        <a:gd name="T4" fmla="*/ 0 w 21600"/>
                        <a:gd name="T5" fmla="*/ 56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73755" name="Group 12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391" y="2009"/>
                    <a:ext cx="270" cy="114"/>
                    <a:chOff x="660" y="2010"/>
                    <a:chExt cx="270" cy="114"/>
                  </a:xfrm>
                </p:grpSpPr>
                <p:sp>
                  <p:nvSpPr>
                    <p:cNvPr id="73756" name="Arc 13"/>
                    <p:cNvSpPr>
                      <a:spLocks/>
                    </p:cNvSpPr>
                    <p:nvPr/>
                  </p:nvSpPr>
                  <p:spPr bwMode="auto">
                    <a:xfrm>
                      <a:off x="660" y="2010"/>
                      <a:ext cx="270" cy="5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270 w 21600"/>
                        <a:gd name="T3" fmla="*/ 56 h 21600"/>
                        <a:gd name="T4" fmla="*/ 0 w 21600"/>
                        <a:gd name="T5" fmla="*/ 56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757" name="Arc 14"/>
                    <p:cNvSpPr>
                      <a:spLocks/>
                    </p:cNvSpPr>
                    <p:nvPr/>
                  </p:nvSpPr>
                  <p:spPr bwMode="auto">
                    <a:xfrm flipV="1">
                      <a:off x="660" y="2068"/>
                      <a:ext cx="270" cy="5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270 w 21600"/>
                        <a:gd name="T3" fmla="*/ 56 h 21600"/>
                        <a:gd name="T4" fmla="*/ 0 w 21600"/>
                        <a:gd name="T5" fmla="*/ 56 h 21600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lnTo>
                            <a:pt x="-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fr-FR"/>
                    </a:p>
                  </p:txBody>
                </p:sp>
              </p:grpSp>
            </p:grpSp>
          </p:grpSp>
          <p:sp>
            <p:nvSpPr>
              <p:cNvPr id="73737" name="Line 18"/>
              <p:cNvSpPr>
                <a:spLocks noChangeShapeType="1"/>
              </p:cNvSpPr>
              <p:nvPr/>
            </p:nvSpPr>
            <p:spPr bwMode="auto">
              <a:xfrm flipV="1">
                <a:off x="1028" y="1284"/>
                <a:ext cx="0" cy="2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aphicFrame>
            <p:nvGraphicFramePr>
              <p:cNvPr id="73738" name="Object 19"/>
              <p:cNvGraphicFramePr>
                <a:graphicFrameLocks noChangeAspect="1"/>
              </p:cNvGraphicFramePr>
              <p:nvPr/>
            </p:nvGraphicFramePr>
            <p:xfrm>
              <a:off x="1053" y="1280"/>
              <a:ext cx="391" cy="1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796" name="Equation" r:id="rId3" imgW="1091726" imgH="368140" progId="Equation.3">
                      <p:embed/>
                    </p:oleObj>
                  </mc:Choice>
                  <mc:Fallback>
                    <p:oleObj name="Equation" r:id="rId3" imgW="1091726" imgH="36814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3" y="1280"/>
                            <a:ext cx="391" cy="1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3739" name="Line 21"/>
              <p:cNvSpPr>
                <a:spLocks noChangeShapeType="1"/>
              </p:cNvSpPr>
              <p:nvPr/>
            </p:nvSpPr>
            <p:spPr bwMode="auto">
              <a:xfrm>
                <a:off x="896" y="209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40" name="Line 22"/>
              <p:cNvSpPr>
                <a:spLocks noChangeShapeType="1"/>
              </p:cNvSpPr>
              <p:nvPr/>
            </p:nvSpPr>
            <p:spPr bwMode="auto">
              <a:xfrm>
                <a:off x="1200" y="209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41" name="Line 23"/>
              <p:cNvSpPr>
                <a:spLocks noChangeShapeType="1"/>
              </p:cNvSpPr>
              <p:nvPr/>
            </p:nvSpPr>
            <p:spPr bwMode="auto">
              <a:xfrm>
                <a:off x="904" y="2384"/>
                <a:ext cx="29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42" name="Text Box 24"/>
              <p:cNvSpPr txBox="1">
                <a:spLocks noChangeArrowheads="1"/>
              </p:cNvSpPr>
              <p:nvPr/>
            </p:nvSpPr>
            <p:spPr bwMode="auto">
              <a:xfrm>
                <a:off x="974" y="2380"/>
                <a:ext cx="148" cy="1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sz="1800">
                    <a:solidFill>
                      <a:schemeClr val="tx1"/>
                    </a:solidFill>
                  </a:rPr>
                  <a:t>2a</a:t>
                </a:r>
              </a:p>
            </p:txBody>
          </p:sp>
          <p:sp>
            <p:nvSpPr>
              <p:cNvPr id="73743" name="Line 25"/>
              <p:cNvSpPr>
                <a:spLocks noChangeShapeType="1"/>
              </p:cNvSpPr>
              <p:nvPr/>
            </p:nvSpPr>
            <p:spPr bwMode="auto">
              <a:xfrm>
                <a:off x="1044" y="1848"/>
                <a:ext cx="0" cy="2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44" name="Line 26"/>
              <p:cNvSpPr>
                <a:spLocks noChangeShapeType="1"/>
              </p:cNvSpPr>
              <p:nvPr/>
            </p:nvSpPr>
            <p:spPr bwMode="auto">
              <a:xfrm>
                <a:off x="1044" y="2096"/>
                <a:ext cx="2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45" name="Text Box 29"/>
              <p:cNvSpPr txBox="1">
                <a:spLocks noChangeArrowheads="1"/>
              </p:cNvSpPr>
              <p:nvPr/>
            </p:nvSpPr>
            <p:spPr bwMode="auto">
              <a:xfrm>
                <a:off x="1018" y="1715"/>
                <a:ext cx="172" cy="1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sz="140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73746" name="Text Box 30"/>
              <p:cNvSpPr txBox="1">
                <a:spLocks noChangeArrowheads="1"/>
              </p:cNvSpPr>
              <p:nvPr/>
            </p:nvSpPr>
            <p:spPr bwMode="auto">
              <a:xfrm>
                <a:off x="1208" y="1919"/>
                <a:ext cx="102" cy="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sz="1400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73747" name="Line 31"/>
              <p:cNvSpPr>
                <a:spLocks noChangeShapeType="1"/>
              </p:cNvSpPr>
              <p:nvPr/>
            </p:nvSpPr>
            <p:spPr bwMode="auto">
              <a:xfrm flipV="1">
                <a:off x="1048" y="1884"/>
                <a:ext cx="204" cy="20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748" name="Text Box 32"/>
              <p:cNvSpPr txBox="1">
                <a:spLocks noChangeArrowheads="1"/>
              </p:cNvSpPr>
              <p:nvPr/>
            </p:nvSpPr>
            <p:spPr bwMode="auto">
              <a:xfrm>
                <a:off x="1238" y="1747"/>
                <a:ext cx="90" cy="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sz="1400">
                    <a:solidFill>
                      <a:schemeClr val="tx1"/>
                    </a:solidFill>
                  </a:rPr>
                  <a:t>r</a:t>
                </a:r>
              </a:p>
            </p:txBody>
          </p:sp>
          <p:sp>
            <p:nvSpPr>
              <p:cNvPr id="73749" name="Text Box 33"/>
              <p:cNvSpPr txBox="1">
                <a:spLocks noChangeArrowheads="1"/>
              </p:cNvSpPr>
              <p:nvPr/>
            </p:nvSpPr>
            <p:spPr bwMode="auto">
              <a:xfrm>
                <a:off x="1079" y="1931"/>
                <a:ext cx="153" cy="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fr-FR" sz="1400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</a:p>
            </p:txBody>
          </p:sp>
          <p:sp>
            <p:nvSpPr>
              <p:cNvPr id="73750" name="Line 34"/>
              <p:cNvSpPr>
                <a:spLocks noChangeShapeType="1"/>
              </p:cNvSpPr>
              <p:nvPr/>
            </p:nvSpPr>
            <p:spPr bwMode="auto">
              <a:xfrm>
                <a:off x="1488" y="2064"/>
                <a:ext cx="1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aphicFrame>
            <p:nvGraphicFramePr>
              <p:cNvPr id="73751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6243134"/>
                  </p:ext>
                </p:extLst>
              </p:nvPr>
            </p:nvGraphicFramePr>
            <p:xfrm>
              <a:off x="1496" y="1867"/>
              <a:ext cx="282" cy="1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797" name="Équation" r:id="rId5" imgW="545760" imgH="228600" progId="Equation.3">
                      <p:embed/>
                    </p:oleObj>
                  </mc:Choice>
                  <mc:Fallback>
                    <p:oleObj name="Équation" r:id="rId5" imgW="545760" imgH="228600" progId="Equation.3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96" y="1867"/>
                            <a:ext cx="282" cy="1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3735" name="Text Box 43"/>
            <p:cNvSpPr txBox="1">
              <a:spLocks noChangeArrowheads="1"/>
            </p:cNvSpPr>
            <p:nvPr/>
          </p:nvSpPr>
          <p:spPr bwMode="auto">
            <a:xfrm>
              <a:off x="321" y="2832"/>
              <a:ext cx="837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1800">
                  <a:solidFill>
                    <a:schemeClr val="tx1"/>
                  </a:solidFill>
                </a:rPr>
                <a:t>Fissure traversante</a:t>
              </a:r>
            </a:p>
          </p:txBody>
        </p:sp>
      </p:grpSp>
      <p:sp>
        <p:nvSpPr>
          <p:cNvPr id="73732" name="Text Box 47"/>
          <p:cNvSpPr txBox="1">
            <a:spLocks noChangeArrowheads="1"/>
          </p:cNvSpPr>
          <p:nvPr/>
        </p:nvSpPr>
        <p:spPr bwMode="auto">
          <a:xfrm>
            <a:off x="3292866" y="1090613"/>
            <a:ext cx="5606659" cy="362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r</a:t>
            </a:r>
            <a:r>
              <a:rPr lang="fr-FR" dirty="0">
                <a:solidFill>
                  <a:schemeClr val="tx1"/>
                </a:solidFill>
                <a:cs typeface="Times New Roman" panose="02020603050405020304" pitchFamily="18" charset="0"/>
              </a:rPr>
              <a:t>→∞,</a:t>
            </a:r>
            <a:r>
              <a:rPr lang="fr-FR" dirty="0">
                <a:solidFill>
                  <a:schemeClr val="tx1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fr-FR" dirty="0">
                <a:solidFill>
                  <a:schemeClr val="tx1"/>
                </a:solidFill>
                <a:cs typeface="Times New Roman" panose="02020603050405020304" pitchFamily="18" charset="0"/>
              </a:rPr>
              <a:t>=</a:t>
            </a:r>
            <a:r>
              <a:rPr lang="fr-FR" dirty="0">
                <a:solidFill>
                  <a:schemeClr val="tx1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p</a:t>
            </a:r>
            <a:r>
              <a:rPr lang="fr-FR" dirty="0">
                <a:solidFill>
                  <a:schemeClr val="tx1"/>
                </a:solidFill>
                <a:cs typeface="Times New Roman" panose="02020603050405020304" pitchFamily="18" charset="0"/>
              </a:rPr>
              <a:t>/2 ou 0: </a:t>
            </a:r>
            <a:r>
              <a:rPr lang="fr-FR" dirty="0" err="1">
                <a:solidFill>
                  <a:schemeClr val="tx1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fr-FR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yy</a:t>
            </a:r>
            <a:r>
              <a:rPr lang="fr-FR" dirty="0">
                <a:solidFill>
                  <a:schemeClr val="tx1"/>
                </a:solidFill>
                <a:cs typeface="Times New Roman" panose="02020603050405020304" pitchFamily="18" charset="0"/>
              </a:rPr>
              <a:t>=</a:t>
            </a:r>
            <a:r>
              <a:rPr lang="fr-FR" dirty="0">
                <a:solidFill>
                  <a:schemeClr val="tx1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fr-FR" baseline="-25000" dirty="0">
                <a:solidFill>
                  <a:schemeClr val="tx1"/>
                </a:solidFill>
                <a:cs typeface="Times New Roman" panose="02020603050405020304" pitchFamily="18" charset="0"/>
              </a:rPr>
              <a:t>∞</a:t>
            </a:r>
            <a:r>
              <a:rPr lang="fr-FR" dirty="0">
                <a:solidFill>
                  <a:schemeClr val="tx1"/>
                </a:solidFill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tx1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fr-FR" baseline="-25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xx</a:t>
            </a:r>
            <a:r>
              <a:rPr lang="fr-FR" dirty="0">
                <a:solidFill>
                  <a:schemeClr val="tx1"/>
                </a:solidFill>
                <a:cs typeface="Times New Roman" panose="02020603050405020304" pitchFamily="18" charset="0"/>
              </a:rPr>
              <a:t>=0;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r=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±</a:t>
            </a:r>
            <a:r>
              <a:rPr lang="fr-FR" dirty="0">
                <a:solidFill>
                  <a:schemeClr val="tx1"/>
                </a:solidFill>
              </a:rPr>
              <a:t>a</a:t>
            </a:r>
            <a:r>
              <a:rPr lang="fr-FR" dirty="0" smtClean="0">
                <a:solidFill>
                  <a:schemeClr val="tx1"/>
                </a:solidFill>
              </a:rPr>
              <a:t>, </a:t>
            </a:r>
            <a:r>
              <a:rPr lang="fr-FR" dirty="0" smtClean="0">
                <a:solidFill>
                  <a:schemeClr val="tx1"/>
                </a:solidFill>
                <a:latin typeface="Symbol" panose="05050102010706020507" pitchFamily="18" charset="2"/>
              </a:rPr>
              <a:t>q=</a:t>
            </a:r>
            <a:r>
              <a:rPr lang="fr-FR" dirty="0" smtClean="0">
                <a:solidFill>
                  <a:schemeClr val="tx1"/>
                </a:solidFill>
              </a:rPr>
              <a:t>0 (</a:t>
            </a:r>
            <a:r>
              <a:rPr lang="fr-FR" i="1" dirty="0" smtClean="0">
                <a:solidFill>
                  <a:schemeClr val="tx1"/>
                </a:solidFill>
              </a:rPr>
              <a:t>pointes</a:t>
            </a:r>
            <a:r>
              <a:rPr lang="fr-FR" dirty="0" smtClean="0">
                <a:solidFill>
                  <a:schemeClr val="tx1"/>
                </a:solidFill>
              </a:rPr>
              <a:t>): </a:t>
            </a:r>
            <a:r>
              <a:rPr lang="fr-FR" dirty="0" err="1" smtClean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baseline="-25000" dirty="0" err="1" smtClean="0">
                <a:solidFill>
                  <a:schemeClr val="tx1"/>
                </a:solidFill>
              </a:rPr>
              <a:t>yy</a:t>
            </a:r>
            <a:r>
              <a:rPr lang="fr-FR" dirty="0" smtClean="0">
                <a:solidFill>
                  <a:schemeClr val="tx1"/>
                </a:solidFill>
              </a:rPr>
              <a:t>=</a:t>
            </a:r>
            <a:r>
              <a:rPr lang="fr-FR" dirty="0" err="1" smtClean="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baseline="-25000" dirty="0" err="1" smtClean="0">
                <a:solidFill>
                  <a:schemeClr val="tx1"/>
                </a:solidFill>
              </a:rPr>
              <a:t>xx</a:t>
            </a:r>
            <a:r>
              <a:rPr lang="fr-FR" dirty="0" smtClean="0">
                <a:solidFill>
                  <a:schemeClr val="tx1"/>
                </a:solidFill>
              </a:rPr>
              <a:t>=</a:t>
            </a:r>
            <a:r>
              <a:rPr lang="fr-FR" dirty="0" err="1" smtClean="0">
                <a:solidFill>
                  <a:schemeClr val="tx1"/>
                </a:solidFill>
                <a:latin typeface="Symbol" panose="05050102010706020507" pitchFamily="18" charset="2"/>
              </a:rPr>
              <a:t>t</a:t>
            </a:r>
            <a:r>
              <a:rPr lang="fr-FR" baseline="-25000" dirty="0" err="1" smtClean="0">
                <a:solidFill>
                  <a:schemeClr val="tx1"/>
                </a:solidFill>
              </a:rPr>
              <a:t>xy</a:t>
            </a:r>
            <a:r>
              <a:rPr lang="fr-FR" dirty="0" smtClean="0">
                <a:solidFill>
                  <a:schemeClr val="tx1"/>
                </a:solidFill>
              </a:rPr>
              <a:t>=∞ (</a:t>
            </a:r>
            <a:r>
              <a:rPr lang="fr-FR" i="1" dirty="0" smtClean="0">
                <a:solidFill>
                  <a:schemeClr val="tx1"/>
                </a:solidFill>
              </a:rPr>
              <a:t>singul</a:t>
            </a:r>
            <a:r>
              <a:rPr lang="fr-FR" i="1" dirty="0">
                <a:solidFill>
                  <a:schemeClr val="tx1"/>
                </a:solidFill>
              </a:rPr>
              <a:t>a</a:t>
            </a:r>
            <a:r>
              <a:rPr lang="fr-FR" i="1" dirty="0" smtClean="0">
                <a:solidFill>
                  <a:schemeClr val="tx1"/>
                </a:solidFill>
              </a:rPr>
              <a:t>rité</a:t>
            </a:r>
            <a:r>
              <a:rPr lang="fr-FR" dirty="0" smtClean="0">
                <a:solidFill>
                  <a:schemeClr val="tx1"/>
                </a:solidFill>
              </a:rPr>
              <a:t>);</a:t>
            </a:r>
            <a:endParaRPr lang="fr-FR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-</a:t>
            </a:r>
            <a:r>
              <a:rPr lang="fr-FR" dirty="0" smtClean="0">
                <a:solidFill>
                  <a:schemeClr val="tx1"/>
                </a:solidFill>
              </a:rPr>
              <a:t>a&lt;r&lt;</a:t>
            </a:r>
            <a:r>
              <a:rPr lang="fr-FR" dirty="0" err="1" smtClean="0">
                <a:solidFill>
                  <a:schemeClr val="tx1"/>
                </a:solidFill>
              </a:rPr>
              <a:t>a,</a:t>
            </a:r>
            <a:r>
              <a:rPr lang="fr-FR" dirty="0" err="1" smtClean="0">
                <a:solidFill>
                  <a:schemeClr val="tx1"/>
                </a:solidFill>
                <a:latin typeface="Symbol" panose="05050102010706020507" pitchFamily="18" charset="2"/>
              </a:rPr>
              <a:t>q</a:t>
            </a:r>
            <a:r>
              <a:rPr lang="fr-FR" dirty="0" smtClean="0">
                <a:solidFill>
                  <a:schemeClr val="tx1"/>
                </a:solidFill>
              </a:rPr>
              <a:t>=0 (</a:t>
            </a:r>
            <a:r>
              <a:rPr lang="fr-FR" i="1" dirty="0" smtClean="0">
                <a:solidFill>
                  <a:schemeClr val="tx1"/>
                </a:solidFill>
              </a:rPr>
              <a:t>surfaces libres</a:t>
            </a:r>
            <a:r>
              <a:rPr lang="fr-FR" dirty="0" smtClean="0">
                <a:solidFill>
                  <a:schemeClr val="tx1"/>
                </a:solidFill>
              </a:rPr>
              <a:t>): </a:t>
            </a:r>
            <a:r>
              <a:rPr lang="fr-FR" dirty="0" err="1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baseline="-25000" dirty="0" err="1">
                <a:solidFill>
                  <a:schemeClr val="tx1"/>
                </a:solidFill>
              </a:rPr>
              <a:t>yy</a:t>
            </a:r>
            <a:r>
              <a:rPr lang="fr-FR" dirty="0">
                <a:solidFill>
                  <a:schemeClr val="tx1"/>
                </a:solidFill>
              </a:rPr>
              <a:t>=</a:t>
            </a:r>
            <a:r>
              <a:rPr lang="fr-FR" dirty="0" err="1">
                <a:solidFill>
                  <a:schemeClr val="tx1"/>
                </a:solidFill>
                <a:latin typeface="Symbol" panose="05050102010706020507" pitchFamily="18" charset="2"/>
              </a:rPr>
              <a:t>t</a:t>
            </a:r>
            <a:r>
              <a:rPr lang="fr-FR" baseline="-25000" dirty="0" err="1">
                <a:solidFill>
                  <a:schemeClr val="tx1"/>
                </a:solidFill>
              </a:rPr>
              <a:t>xy</a:t>
            </a:r>
            <a:r>
              <a:rPr lang="fr-FR" dirty="0">
                <a:solidFill>
                  <a:schemeClr val="tx1"/>
                </a:solidFill>
              </a:rPr>
              <a:t>=0;</a:t>
            </a:r>
          </a:p>
        </p:txBody>
      </p:sp>
      <p:sp>
        <p:nvSpPr>
          <p:cNvPr id="73733" name="Text Box 48"/>
          <p:cNvSpPr txBox="1">
            <a:spLocks noChangeArrowheads="1"/>
          </p:cNvSpPr>
          <p:nvPr/>
        </p:nvSpPr>
        <p:spPr bwMode="auto">
          <a:xfrm>
            <a:off x="3034277" y="4918142"/>
            <a:ext cx="556736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400" dirty="0">
                <a:solidFill>
                  <a:schemeClr val="tx1"/>
                </a:solidFill>
              </a:rPr>
              <a:t>L</a:t>
            </a:r>
            <a:r>
              <a:rPr lang="fr-FR" sz="2400" dirty="0" smtClean="0">
                <a:solidFill>
                  <a:schemeClr val="tx1"/>
                </a:solidFill>
              </a:rPr>
              <a:t>es </a:t>
            </a:r>
            <a:r>
              <a:rPr lang="fr-FR" sz="2400" dirty="0">
                <a:solidFill>
                  <a:schemeClr val="tx1"/>
                </a:solidFill>
              </a:rPr>
              <a:t>conditions aux limites </a:t>
            </a:r>
            <a:r>
              <a:rPr lang="fr-FR" sz="2400" dirty="0" smtClean="0">
                <a:solidFill>
                  <a:schemeClr val="tx1"/>
                </a:solidFill>
              </a:rPr>
              <a:t>sont plus </a:t>
            </a:r>
            <a:r>
              <a:rPr lang="fr-FR" sz="2400" dirty="0">
                <a:solidFill>
                  <a:schemeClr val="tx1"/>
                </a:solidFill>
              </a:rPr>
              <a:t>complexes  pour les plaques de dimensions finies où la pointe de fissure approche les bords libres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Fonction Z(z)</a:t>
            </a:r>
          </a:p>
        </p:txBody>
      </p:sp>
      <p:graphicFrame>
        <p:nvGraphicFramePr>
          <p:cNvPr id="74755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2668588" y="1346200"/>
          <a:ext cx="3048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2" name="Equation" r:id="rId3" imgW="1524000" imgH="647700" progId="Equation.3">
                  <p:embed/>
                </p:oleObj>
              </mc:Choice>
              <mc:Fallback>
                <p:oleObj name="Equation" r:id="rId3" imgW="1524000" imgH="647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1346200"/>
                        <a:ext cx="30480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Text Box 7"/>
          <p:cNvSpPr txBox="1">
            <a:spLocks noChangeArrowheads="1"/>
          </p:cNvSpPr>
          <p:nvPr/>
        </p:nvSpPr>
        <p:spPr bwMode="auto">
          <a:xfrm>
            <a:off x="249238" y="2822575"/>
            <a:ext cx="278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Pointes de fissure:</a:t>
            </a:r>
          </a:p>
        </p:txBody>
      </p:sp>
      <p:graphicFrame>
        <p:nvGraphicFramePr>
          <p:cNvPr id="74757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808038" y="3413125"/>
          <a:ext cx="7900987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3" name="Equation" r:id="rId5" imgW="3937000" imgH="901700" progId="Equation.3">
                  <p:embed/>
                </p:oleObj>
              </mc:Choice>
              <mc:Fallback>
                <p:oleObj name="Equation" r:id="rId5" imgW="3937000" imgH="901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3413125"/>
                        <a:ext cx="7900987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8" name="Text Box 10"/>
          <p:cNvSpPr txBox="1">
            <a:spLocks noChangeArrowheads="1"/>
          </p:cNvSpPr>
          <p:nvPr/>
        </p:nvSpPr>
        <p:spPr bwMode="auto">
          <a:xfrm>
            <a:off x="1104900" y="5730875"/>
            <a:ext cx="6362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1800" i="1">
                <a:solidFill>
                  <a:schemeClr val="tx1"/>
                </a:solidFill>
              </a:rPr>
              <a:t>(Comme y=0, il n’est pas nécessaire de calculer ImZ’)</a:t>
            </a:r>
          </a:p>
        </p:txBody>
      </p:sp>
      <p:sp>
        <p:nvSpPr>
          <p:cNvPr id="74759" name="Text Box 11"/>
          <p:cNvSpPr txBox="1">
            <a:spLocks noChangeArrowheads="1"/>
          </p:cNvSpPr>
          <p:nvPr/>
        </p:nvSpPr>
        <p:spPr bwMode="auto">
          <a:xfrm>
            <a:off x="5511800" y="3430588"/>
            <a:ext cx="746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i="1">
                <a:solidFill>
                  <a:schemeClr val="tx1"/>
                </a:solidFill>
              </a:rPr>
              <a:t>(réel)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Fonction Z(z)</a:t>
            </a:r>
          </a:p>
        </p:txBody>
      </p:sp>
      <p:graphicFrame>
        <p:nvGraphicFramePr>
          <p:cNvPr id="75779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760538" y="3232150"/>
          <a:ext cx="54673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4" name="Equation" r:id="rId3" imgW="3467100" imgH="330200" progId="Equation.3">
                  <p:embed/>
                </p:oleObj>
              </mc:Choice>
              <mc:Fallback>
                <p:oleObj name="Equation" r:id="rId3" imgW="3467100" imgH="330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3232150"/>
                        <a:ext cx="546735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0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30588" y="1239838"/>
          <a:ext cx="51435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5" name="Equation" r:id="rId5" imgW="3975100" imgH="1079500" progId="Equation.3">
                  <p:embed/>
                </p:oleObj>
              </mc:Choice>
              <mc:Fallback>
                <p:oleObj name="Equation" r:id="rId5" imgW="3975100" imgH="1079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588" y="1239838"/>
                        <a:ext cx="514350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1" name="Text Box 4"/>
          <p:cNvSpPr txBox="1">
            <a:spLocks noChangeArrowheads="1"/>
          </p:cNvSpPr>
          <p:nvPr/>
        </p:nvSpPr>
        <p:spPr bwMode="auto">
          <a:xfrm>
            <a:off x="-39688" y="1247775"/>
            <a:ext cx="3335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>
                <a:solidFill>
                  <a:schemeClr val="tx1"/>
                </a:solidFill>
              </a:rPr>
              <a:t>Surface de la fissure: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901700" y="5832475"/>
            <a:ext cx="6362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1800">
                <a:solidFill>
                  <a:schemeClr val="tx1"/>
                </a:solidFill>
              </a:rPr>
              <a:t>Z=</a:t>
            </a:r>
            <a:r>
              <a:rPr lang="fr-FR" sz="180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1800" baseline="-25000">
                <a:solidFill>
                  <a:schemeClr val="tx1"/>
                </a:solidFill>
                <a:cs typeface="Times New Roman" panose="02020603050405020304" pitchFamily="18" charset="0"/>
              </a:rPr>
              <a:t>∞</a:t>
            </a:r>
            <a:r>
              <a:rPr lang="fr-FR" sz="1800">
                <a:solidFill>
                  <a:schemeClr val="tx1"/>
                </a:solidFill>
                <a:cs typeface="Times New Roman" panose="02020603050405020304" pitchFamily="18" charset="0"/>
              </a:rPr>
              <a:t> est purement réel loin de la fissure</a:t>
            </a:r>
          </a:p>
        </p:txBody>
      </p:sp>
      <p:sp>
        <p:nvSpPr>
          <p:cNvPr id="75783" name="Text Box 8"/>
          <p:cNvSpPr txBox="1">
            <a:spLocks noChangeArrowheads="1"/>
          </p:cNvSpPr>
          <p:nvPr/>
        </p:nvSpPr>
        <p:spPr bwMode="auto">
          <a:xfrm>
            <a:off x="1627188" y="2808288"/>
            <a:ext cx="6083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>
                <a:solidFill>
                  <a:schemeClr val="tx1"/>
                </a:solidFill>
              </a:rPr>
              <a:t> Z est purement imaginaire le long de l’axe y=0 et –a&lt;x&lt;a</a:t>
            </a:r>
          </a:p>
        </p:txBody>
      </p:sp>
      <p:sp>
        <p:nvSpPr>
          <p:cNvPr id="75784" name="Text Box 9"/>
          <p:cNvSpPr txBox="1">
            <a:spLocks noChangeArrowheads="1"/>
          </p:cNvSpPr>
          <p:nvPr/>
        </p:nvSpPr>
        <p:spPr bwMode="auto">
          <a:xfrm>
            <a:off x="138113" y="3876675"/>
            <a:ext cx="292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>
                <a:solidFill>
                  <a:schemeClr val="tx1"/>
                </a:solidFill>
              </a:rPr>
              <a:t>Loin de la fissure:</a:t>
            </a:r>
          </a:p>
        </p:txBody>
      </p:sp>
      <p:graphicFrame>
        <p:nvGraphicFramePr>
          <p:cNvPr id="75785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424238" y="3998913"/>
          <a:ext cx="4999037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6" name="Equation" r:id="rId7" imgW="4254500" imgH="1435100" progId="Equation.3">
                  <p:embed/>
                </p:oleObj>
              </mc:Choice>
              <mc:Fallback>
                <p:oleObj name="Equation" r:id="rId7" imgW="4254500" imgH="14351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238" y="3998913"/>
                        <a:ext cx="4999037" cy="168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Fonction Z(z)</a:t>
            </a:r>
          </a:p>
        </p:txBody>
      </p:sp>
      <p:graphicFrame>
        <p:nvGraphicFramePr>
          <p:cNvPr id="76803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974725" y="1776413"/>
          <a:ext cx="7275513" cy="354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9" name="Equation" r:id="rId3" imgW="7124700" imgH="3467100" progId="Equation.3">
                  <p:embed/>
                </p:oleObj>
              </mc:Choice>
              <mc:Fallback>
                <p:oleObj name="Equation" r:id="rId3" imgW="7124700" imgH="3467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1776413"/>
                        <a:ext cx="7275513" cy="354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4" name="Text Box 6"/>
          <p:cNvSpPr txBox="1">
            <a:spLocks noChangeArrowheads="1"/>
          </p:cNvSpPr>
          <p:nvPr/>
        </p:nvSpPr>
        <p:spPr bwMode="auto">
          <a:xfrm>
            <a:off x="4673600" y="5730875"/>
            <a:ext cx="429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1800">
                <a:solidFill>
                  <a:schemeClr val="tx1"/>
                </a:solidFill>
              </a:rPr>
              <a:t>Les 2 composantes doivent tendre vers 0 quand z</a:t>
            </a:r>
            <a:r>
              <a:rPr lang="fr-FR" sz="1800">
                <a:solidFill>
                  <a:schemeClr val="tx1"/>
                </a:solidFill>
                <a:cs typeface="Times New Roman" panose="02020603050405020304" pitchFamily="18" charset="0"/>
              </a:rPr>
              <a:t>→0</a:t>
            </a:r>
          </a:p>
        </p:txBody>
      </p:sp>
      <p:sp>
        <p:nvSpPr>
          <p:cNvPr id="76805" name="Text Box 8"/>
          <p:cNvSpPr txBox="1">
            <a:spLocks noChangeArrowheads="1"/>
          </p:cNvSpPr>
          <p:nvPr/>
        </p:nvSpPr>
        <p:spPr bwMode="auto">
          <a:xfrm>
            <a:off x="317500" y="1285875"/>
            <a:ext cx="2921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>
                <a:solidFill>
                  <a:schemeClr val="tx1"/>
                </a:solidFill>
              </a:rPr>
              <a:t>Loin de la fissure:</a:t>
            </a:r>
          </a:p>
        </p:txBody>
      </p:sp>
      <p:graphicFrame>
        <p:nvGraphicFramePr>
          <p:cNvPr id="76806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8438" y="5851525"/>
          <a:ext cx="44783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0" name="Equation" r:id="rId5" imgW="2667000" imgH="279400" progId="Equation.3">
                  <p:embed/>
                </p:oleObj>
              </mc:Choice>
              <mc:Fallback>
                <p:oleObj name="Equation" r:id="rId5" imgW="2667000" imgH="279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8" y="5851525"/>
                        <a:ext cx="44783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Fonction Z(z)</a:t>
            </a:r>
          </a:p>
        </p:txBody>
      </p:sp>
      <p:graphicFrame>
        <p:nvGraphicFramePr>
          <p:cNvPr id="7782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022350" y="1857375"/>
          <a:ext cx="6619875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6" name="Equation" r:id="rId3" imgW="3251200" imgH="673100" progId="Equation.3">
                  <p:embed/>
                </p:oleObj>
              </mc:Choice>
              <mc:Fallback>
                <p:oleObj name="Equation" r:id="rId3" imgW="3251200" imgH="673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1857375"/>
                        <a:ext cx="6619875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419100" y="3914775"/>
            <a:ext cx="8153400" cy="206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just"/>
            <a:r>
              <a:rPr lang="fr-FR" sz="2400" dirty="0">
                <a:solidFill>
                  <a:schemeClr val="tx1"/>
                </a:solidFill>
              </a:rPr>
              <a:t>La fonction de </a:t>
            </a:r>
            <a:r>
              <a:rPr lang="fr-FR" sz="2400" dirty="0" err="1">
                <a:solidFill>
                  <a:schemeClr val="tx1"/>
                </a:solidFill>
              </a:rPr>
              <a:t>Westergaard</a:t>
            </a:r>
            <a:r>
              <a:rPr lang="fr-FR" sz="2400" dirty="0">
                <a:solidFill>
                  <a:schemeClr val="tx1"/>
                </a:solidFill>
              </a:rPr>
              <a:t> sélectionnée satisfait donc les conditions aux limites en pointe de fissure, sur les lèvres de la fissure et loin de la fissure. Cette fonction Z(</a:t>
            </a:r>
            <a:r>
              <a:rPr lang="fr-FR" sz="2400" dirty="0" err="1">
                <a:solidFill>
                  <a:schemeClr val="tx1"/>
                </a:solidFill>
              </a:rPr>
              <a:t>x+iy</a:t>
            </a:r>
            <a:r>
              <a:rPr lang="fr-FR" sz="2400" dirty="0">
                <a:solidFill>
                  <a:schemeClr val="tx1"/>
                </a:solidFill>
              </a:rPr>
              <a:t>) résout le champ de contrainte en pointe de fissure.</a:t>
            </a:r>
          </a:p>
          <a:p>
            <a:pPr algn="l"/>
            <a:r>
              <a:rPr lang="fr-FR" sz="2400" dirty="0">
                <a:solidFill>
                  <a:schemeClr val="tx1"/>
                </a:solidFill>
              </a:rPr>
              <a:t>Toutefois le problème modélisé est </a:t>
            </a:r>
            <a:r>
              <a:rPr lang="fr-FR" sz="2400" dirty="0" err="1">
                <a:solidFill>
                  <a:schemeClr val="tx1"/>
                </a:solidFill>
              </a:rPr>
              <a:t>uniaxial</a:t>
            </a:r>
            <a:endParaRPr lang="fr-FR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479425" y="1285875"/>
            <a:ext cx="2605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fr-FR">
                <a:solidFill>
                  <a:schemeClr val="tx1"/>
                </a:solidFill>
              </a:rPr>
              <a:t>Par conséquent: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193675"/>
            <a:ext cx="8293100" cy="896938"/>
          </a:xfrm>
        </p:spPr>
        <p:txBody>
          <a:bodyPr/>
          <a:lstStyle/>
          <a:p>
            <a:r>
              <a:rPr lang="fr-FR" smtClean="0"/>
              <a:t>Détermination du champ de contrainte local en pointe de fissure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smtClean="0"/>
              <a:t>Equations d’équilibre</a:t>
            </a:r>
          </a:p>
          <a:p>
            <a:pPr>
              <a:lnSpc>
                <a:spcPct val="90000"/>
              </a:lnSpc>
            </a:pPr>
            <a:r>
              <a:rPr lang="fr-FR" smtClean="0"/>
              <a:t>Equations de compatibilité et loi de Hooke</a:t>
            </a:r>
          </a:p>
          <a:p>
            <a:pPr>
              <a:lnSpc>
                <a:spcPct val="90000"/>
              </a:lnSpc>
            </a:pPr>
            <a:r>
              <a:rPr lang="fr-FR" smtClean="0"/>
              <a:t>Fonction d’Airy qui satisfait les premiers points</a:t>
            </a:r>
          </a:p>
          <a:p>
            <a:pPr>
              <a:lnSpc>
                <a:spcPct val="90000"/>
              </a:lnSpc>
            </a:pPr>
            <a:r>
              <a:rPr lang="fr-FR" smtClean="0"/>
              <a:t>Solution de Westergaard (variables complexes)</a:t>
            </a:r>
          </a:p>
          <a:p>
            <a:pPr>
              <a:lnSpc>
                <a:spcPct val="90000"/>
              </a:lnSpc>
            </a:pPr>
            <a:r>
              <a:rPr lang="fr-FR" smtClean="0"/>
              <a:t>Conditions aux limites de la plaque infinie</a:t>
            </a:r>
          </a:p>
          <a:p>
            <a:pPr>
              <a:lnSpc>
                <a:spcPct val="90000"/>
              </a:lnSpc>
            </a:pPr>
            <a:r>
              <a:rPr lang="fr-FR" smtClean="0"/>
              <a:t>Fonction de Westergaard pour la plaque infinie</a:t>
            </a:r>
          </a:p>
          <a:p>
            <a:pPr>
              <a:lnSpc>
                <a:spcPct val="90000"/>
              </a:lnSpc>
            </a:pPr>
            <a:r>
              <a:rPr lang="fr-FR" smtClean="0"/>
              <a:t>On est donc prêt pour la dérivation du champ de contrainte pour la plaque infinie avec fissure centrale soumise à un effort de traction uniaxiale à l’infini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Détermination du champ de contrainte local en pointe de fissure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464550" cy="5197475"/>
          </a:xfrm>
        </p:spPr>
        <p:txBody>
          <a:bodyPr/>
          <a:lstStyle/>
          <a:p>
            <a:r>
              <a:rPr lang="fr-FR" sz="2800" smtClean="0"/>
              <a:t>Translation des axes en pointe de fissure</a:t>
            </a:r>
          </a:p>
          <a:p>
            <a:endParaRPr lang="fr-FR" sz="2800" smtClean="0"/>
          </a:p>
          <a:p>
            <a:endParaRPr lang="fr-FR" sz="2800" smtClean="0"/>
          </a:p>
          <a:p>
            <a:endParaRPr lang="fr-FR" sz="2800" smtClean="0"/>
          </a:p>
          <a:p>
            <a:r>
              <a:rPr lang="fr-FR" sz="2800" smtClean="0"/>
              <a:t>Près de la pointe</a:t>
            </a:r>
          </a:p>
          <a:p>
            <a:endParaRPr lang="fr-FR" sz="2800" smtClean="0"/>
          </a:p>
        </p:txBody>
      </p:sp>
      <p:graphicFrame>
        <p:nvGraphicFramePr>
          <p:cNvPr id="7987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801688" y="1747838"/>
          <a:ext cx="2751137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1" name="Equation" r:id="rId3" imgW="1663700" imgH="952500" progId="Equation.3">
                  <p:embed/>
                </p:oleObj>
              </mc:Choice>
              <mc:Fallback>
                <p:oleObj name="Equation" r:id="rId3" imgW="1663700" imgH="952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1747838"/>
                        <a:ext cx="2751137" cy="157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7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08088" y="3830638"/>
          <a:ext cx="4524375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2" name="Equation" r:id="rId5" imgW="3187700" imgH="977900" progId="Equation.3">
                  <p:embed/>
                </p:oleObj>
              </mc:Choice>
              <mc:Fallback>
                <p:oleObj name="Equation" r:id="rId5" imgW="3187700" imgH="977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3830638"/>
                        <a:ext cx="4524375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Text Box 8"/>
          <p:cNvSpPr txBox="1">
            <a:spLocks noChangeArrowheads="1"/>
          </p:cNvSpPr>
          <p:nvPr/>
        </p:nvSpPr>
        <p:spPr bwMode="auto">
          <a:xfrm>
            <a:off x="393700" y="5781675"/>
            <a:ext cx="8553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000">
                <a:solidFill>
                  <a:schemeClr val="tx1"/>
                </a:solidFill>
              </a:rPr>
              <a:t>Irwin (</a:t>
            </a:r>
            <a:r>
              <a:rPr 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~1955) tira 2 conclusions importantes de cette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07988" y="193675"/>
            <a:ext cx="8102600" cy="896938"/>
          </a:xfrm>
        </p:spPr>
        <p:txBody>
          <a:bodyPr/>
          <a:lstStyle/>
          <a:p>
            <a:r>
              <a:rPr lang="fr-FR" smtClean="0"/>
              <a:t>Détermination du champ de contrainte local en pointe de fissure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213" y="1217613"/>
            <a:ext cx="8464550" cy="5197475"/>
          </a:xfrm>
        </p:spPr>
        <p:txBody>
          <a:bodyPr/>
          <a:lstStyle/>
          <a:p>
            <a:r>
              <a:rPr lang="en-US" sz="2800" b="1" smtClean="0">
                <a:cs typeface="Times New Roman" panose="02020603050405020304" pitchFamily="18" charset="0"/>
              </a:rPr>
              <a:t>#1</a:t>
            </a:r>
            <a:r>
              <a:rPr lang="fr-FR" sz="2800" smtClean="0"/>
              <a:t>: puisque</a:t>
            </a:r>
          </a:p>
          <a:p>
            <a:pPr>
              <a:buFontTx/>
              <a:buNone/>
            </a:pPr>
            <a:r>
              <a:rPr lang="fr-FR" sz="2800" smtClean="0"/>
              <a:t>Le champ de contrainte en pointe de fissure sera toujours de la forme:</a:t>
            </a:r>
          </a:p>
          <a:p>
            <a:pPr>
              <a:buFontTx/>
              <a:buNone/>
            </a:pPr>
            <a:endParaRPr lang="fr-FR" sz="2800" smtClean="0"/>
          </a:p>
          <a:p>
            <a:pPr>
              <a:buFontTx/>
              <a:buNone/>
            </a:pPr>
            <a:r>
              <a:rPr lang="fr-FR" sz="2800" smtClean="0"/>
              <a:t>c.à.d:</a:t>
            </a:r>
          </a:p>
          <a:p>
            <a:pPr>
              <a:buFontTx/>
              <a:buNone/>
            </a:pPr>
            <a:endParaRPr lang="fr-FR" sz="2800" smtClean="0"/>
          </a:p>
          <a:p>
            <a:r>
              <a:rPr lang="fr-FR" sz="2800" smtClean="0"/>
              <a:t>Lorsque la géométrie du problème est modifiée, la dépendance en (</a:t>
            </a:r>
            <a:r>
              <a:rPr lang="fr-FR" sz="2800" smtClean="0">
                <a:sym typeface="Symbol" panose="05050102010706020507" pitchFamily="18" charset="2"/>
              </a:rPr>
              <a:t>)</a:t>
            </a:r>
            <a:r>
              <a:rPr lang="fr-FR" sz="2800" baseline="30000" smtClean="0">
                <a:sym typeface="Symbol" panose="05050102010706020507" pitchFamily="18" charset="2"/>
              </a:rPr>
              <a:t>-1/2</a:t>
            </a:r>
            <a:r>
              <a:rPr lang="fr-FR" sz="2800" smtClean="0">
                <a:sym typeface="Symbol" panose="05050102010706020507" pitchFamily="18" charset="2"/>
              </a:rPr>
              <a:t> est conservée mais la constante prend une valeur différente fonction de la géométrie</a:t>
            </a:r>
          </a:p>
          <a:p>
            <a:endParaRPr lang="fr-FR" sz="2800" smtClean="0"/>
          </a:p>
        </p:txBody>
      </p:sp>
      <p:graphicFrame>
        <p:nvGraphicFramePr>
          <p:cNvPr id="8090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312988" y="1277938"/>
          <a:ext cx="35766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1" name="Equation" r:id="rId3" imgW="2387600" imgH="330200" progId="Equation.3">
                  <p:embed/>
                </p:oleObj>
              </mc:Choice>
              <mc:Fallback>
                <p:oleObj name="Equation" r:id="rId3" imgW="2387600" imgH="330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988" y="1277938"/>
                        <a:ext cx="35766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7"/>
          <p:cNvGraphicFramePr>
            <a:graphicFrameLocks noChangeAspect="1"/>
          </p:cNvGraphicFramePr>
          <p:nvPr/>
        </p:nvGraphicFramePr>
        <p:xfrm>
          <a:off x="2479675" y="2198688"/>
          <a:ext cx="22256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2" name="Equation" r:id="rId5" imgW="1485900" imgH="609600" progId="Equation.3">
                  <p:embed/>
                </p:oleObj>
              </mc:Choice>
              <mc:Fallback>
                <p:oleObj name="Equation" r:id="rId5" imgW="1485900" imgH="609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198688"/>
                        <a:ext cx="22256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2" name="Object 8"/>
          <p:cNvGraphicFramePr>
            <a:graphicFrameLocks noChangeAspect="1"/>
          </p:cNvGraphicFramePr>
          <p:nvPr/>
        </p:nvGraphicFramePr>
        <p:xfrm>
          <a:off x="1211263" y="2951163"/>
          <a:ext cx="15605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3" name="Equation" r:id="rId7" imgW="1040948" imgH="571252" progId="Equation.3">
                  <p:embed/>
                </p:oleObj>
              </mc:Choice>
              <mc:Fallback>
                <p:oleObj name="Equation" r:id="rId7" imgW="1040948" imgH="57125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263" y="2951163"/>
                        <a:ext cx="1560512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Détermination du champ de contrainte local en pointe de fissure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smtClean="0">
                <a:cs typeface="Times New Roman" panose="02020603050405020304" pitchFamily="18" charset="0"/>
              </a:rPr>
              <a:t>#2</a:t>
            </a:r>
            <a:r>
              <a:rPr lang="fr-FR" smtClean="0"/>
              <a:t>: on affecte le symbole K à la constante qui est appelée « </a:t>
            </a:r>
            <a:r>
              <a:rPr lang="fr-FR" b="1" smtClean="0"/>
              <a:t>Facteur d’Intensité de Contrainte</a:t>
            </a:r>
            <a:r>
              <a:rPr lang="fr-FR" smtClean="0"/>
              <a:t> »</a:t>
            </a:r>
          </a:p>
          <a:p>
            <a:pPr>
              <a:lnSpc>
                <a:spcPct val="90000"/>
              </a:lnSpc>
              <a:buFontTx/>
              <a:buNone/>
            </a:pPr>
            <a:endParaRPr lang="fr-FR" smtClean="0"/>
          </a:p>
          <a:p>
            <a:pPr>
              <a:lnSpc>
                <a:spcPct val="90000"/>
              </a:lnSpc>
              <a:buFontTx/>
              <a:buNone/>
            </a:pPr>
            <a:endParaRPr lang="fr-FR" smtClean="0"/>
          </a:p>
          <a:p>
            <a:pPr>
              <a:lnSpc>
                <a:spcPct val="90000"/>
              </a:lnSpc>
              <a:buFontTx/>
              <a:buNone/>
            </a:pPr>
            <a:endParaRPr lang="fr-FR" smtClean="0"/>
          </a:p>
          <a:p>
            <a:pPr>
              <a:lnSpc>
                <a:spcPct val="90000"/>
              </a:lnSpc>
            </a:pPr>
            <a:endParaRPr lang="fr-FR" smtClean="0"/>
          </a:p>
          <a:p>
            <a:pPr>
              <a:lnSpc>
                <a:spcPct val="90000"/>
              </a:lnSpc>
            </a:pPr>
            <a:endParaRPr lang="fr-FR" smtClean="0"/>
          </a:p>
          <a:p>
            <a:pPr>
              <a:lnSpc>
                <a:spcPct val="90000"/>
              </a:lnSpc>
            </a:pPr>
            <a:r>
              <a:rPr lang="fr-FR" smtClean="0"/>
              <a:t>K varie en fonction et uniquement en fonction de la taille de la fissure, la géométrie de la fissure et du chargement appliqué</a:t>
            </a:r>
            <a:endParaRPr lang="fr-FR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endParaRPr lang="fr-FR" smtClean="0"/>
          </a:p>
        </p:txBody>
      </p:sp>
      <p:graphicFrame>
        <p:nvGraphicFramePr>
          <p:cNvPr id="81924" name="Object 5"/>
          <p:cNvGraphicFramePr>
            <a:graphicFrameLocks noChangeAspect="1"/>
          </p:cNvGraphicFramePr>
          <p:nvPr/>
        </p:nvGraphicFramePr>
        <p:xfrm>
          <a:off x="1819275" y="2246313"/>
          <a:ext cx="52228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1" name="Equation" r:id="rId3" imgW="2501900" imgH="1206500" progId="Equation.3">
                  <p:embed/>
                </p:oleObj>
              </mc:Choice>
              <mc:Fallback>
                <p:oleObj name="Equation" r:id="rId3" imgW="2501900" imgH="1206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5" y="2246313"/>
                        <a:ext cx="5222875" cy="25209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Ruptures « célèbres » et avancées associées</a:t>
            </a:r>
          </a:p>
        </p:txBody>
      </p:sp>
      <p:pic>
        <p:nvPicPr>
          <p:cNvPr id="921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7638" y="1154113"/>
            <a:ext cx="5954712" cy="5183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Détermination du champ de contrainte local en pointe de fissure</a:t>
            </a:r>
          </a:p>
        </p:txBody>
      </p:sp>
      <p:graphicFrame>
        <p:nvGraphicFramePr>
          <p:cNvPr id="82947" name="Object 4"/>
          <p:cNvGraphicFramePr>
            <a:graphicFrameLocks noChangeAspect="1"/>
          </p:cNvGraphicFramePr>
          <p:nvPr/>
        </p:nvGraphicFramePr>
        <p:xfrm>
          <a:off x="336550" y="1214438"/>
          <a:ext cx="8504238" cy="507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4" name="Equation" r:id="rId3" imgW="6756400" imgH="4025900" progId="Equation.3">
                  <p:embed/>
                </p:oleObj>
              </mc:Choice>
              <mc:Fallback>
                <p:oleObj name="Equation" r:id="rId3" imgW="6756400" imgH="402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14438"/>
                        <a:ext cx="8504238" cy="507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Détermination du champ de contrainte local en pointe de fissure</a:t>
            </a:r>
          </a:p>
        </p:txBody>
      </p:sp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427038" y="1360488"/>
          <a:ext cx="8005762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9" name="Equation" r:id="rId3" imgW="4635500" imgH="1574800" progId="Equation.3">
                  <p:embed/>
                </p:oleObj>
              </mc:Choice>
              <mc:Fallback>
                <p:oleObj name="Equation" r:id="rId3" imgW="4635500" imgH="1574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8" y="1360488"/>
                        <a:ext cx="8005762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927100" y="3844925"/>
            <a:ext cx="6910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baseline="-25000">
                <a:solidFill>
                  <a:schemeClr val="tx1"/>
                </a:solidFill>
              </a:rPr>
              <a:t>xx</a:t>
            </a:r>
            <a:r>
              <a:rPr lang="fr-FR">
                <a:solidFill>
                  <a:schemeClr val="tx1"/>
                </a:solidFill>
              </a:rPr>
              <a:t> et </a:t>
            </a:r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t</a:t>
            </a:r>
            <a:r>
              <a:rPr lang="fr-FR" baseline="-25000">
                <a:solidFill>
                  <a:schemeClr val="tx1"/>
                </a:solidFill>
              </a:rPr>
              <a:t>xy</a:t>
            </a:r>
            <a:r>
              <a:rPr lang="fr-FR">
                <a:solidFill>
                  <a:schemeClr val="tx1"/>
                </a:solidFill>
              </a:rPr>
              <a:t> sont déterminées de la même manière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81000" y="304800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GB" b="1">
                <a:solidFill>
                  <a:schemeClr val="tx1"/>
                </a:solidFill>
              </a:rPr>
              <a:t>Calcul des champs de contraintes en pointe de fissure</a:t>
            </a:r>
          </a:p>
        </p:txBody>
      </p:sp>
      <p:grpSp>
        <p:nvGrpSpPr>
          <p:cNvPr id="84995" name="Group 593"/>
          <p:cNvGrpSpPr>
            <a:grpSpLocks/>
          </p:cNvGrpSpPr>
          <p:nvPr/>
        </p:nvGrpSpPr>
        <p:grpSpPr bwMode="auto">
          <a:xfrm>
            <a:off x="360363" y="1220788"/>
            <a:ext cx="8494712" cy="5141912"/>
            <a:chOff x="259" y="801"/>
            <a:chExt cx="4952" cy="2777"/>
          </a:xfrm>
        </p:grpSpPr>
        <p:grpSp>
          <p:nvGrpSpPr>
            <p:cNvPr id="84996" name="Group 3"/>
            <p:cNvGrpSpPr>
              <a:grpSpLocks/>
            </p:cNvGrpSpPr>
            <p:nvPr/>
          </p:nvGrpSpPr>
          <p:grpSpPr bwMode="auto">
            <a:xfrm>
              <a:off x="1912" y="833"/>
              <a:ext cx="1" cy="2075"/>
              <a:chOff x="2032" y="1401"/>
              <a:chExt cx="1" cy="2075"/>
            </a:xfrm>
          </p:grpSpPr>
          <p:sp>
            <p:nvSpPr>
              <p:cNvPr id="85539" name="Line 4"/>
              <p:cNvSpPr>
                <a:spLocks noChangeShapeType="1"/>
              </p:cNvSpPr>
              <p:nvPr/>
            </p:nvSpPr>
            <p:spPr bwMode="auto">
              <a:xfrm>
                <a:off x="2032" y="1401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0" name="Line 5"/>
              <p:cNvSpPr>
                <a:spLocks noChangeShapeType="1"/>
              </p:cNvSpPr>
              <p:nvPr/>
            </p:nvSpPr>
            <p:spPr bwMode="auto">
              <a:xfrm>
                <a:off x="2032" y="1545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1" name="Line 6"/>
              <p:cNvSpPr>
                <a:spLocks noChangeShapeType="1"/>
              </p:cNvSpPr>
              <p:nvPr/>
            </p:nvSpPr>
            <p:spPr bwMode="auto">
              <a:xfrm>
                <a:off x="2032" y="1688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2" name="Line 7"/>
              <p:cNvSpPr>
                <a:spLocks noChangeShapeType="1"/>
              </p:cNvSpPr>
              <p:nvPr/>
            </p:nvSpPr>
            <p:spPr bwMode="auto">
              <a:xfrm>
                <a:off x="2032" y="1832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3" name="Line 8"/>
              <p:cNvSpPr>
                <a:spLocks noChangeShapeType="1"/>
              </p:cNvSpPr>
              <p:nvPr/>
            </p:nvSpPr>
            <p:spPr bwMode="auto">
              <a:xfrm>
                <a:off x="2032" y="1976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4" name="Line 9"/>
              <p:cNvSpPr>
                <a:spLocks noChangeShapeType="1"/>
              </p:cNvSpPr>
              <p:nvPr/>
            </p:nvSpPr>
            <p:spPr bwMode="auto">
              <a:xfrm>
                <a:off x="2032" y="2119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5" name="Line 10"/>
              <p:cNvSpPr>
                <a:spLocks noChangeShapeType="1"/>
              </p:cNvSpPr>
              <p:nvPr/>
            </p:nvSpPr>
            <p:spPr bwMode="auto">
              <a:xfrm>
                <a:off x="2032" y="2263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6" name="Line 11"/>
              <p:cNvSpPr>
                <a:spLocks noChangeShapeType="1"/>
              </p:cNvSpPr>
              <p:nvPr/>
            </p:nvSpPr>
            <p:spPr bwMode="auto">
              <a:xfrm>
                <a:off x="2032" y="2407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7" name="Line 12"/>
              <p:cNvSpPr>
                <a:spLocks noChangeShapeType="1"/>
              </p:cNvSpPr>
              <p:nvPr/>
            </p:nvSpPr>
            <p:spPr bwMode="auto">
              <a:xfrm>
                <a:off x="2032" y="2550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8" name="Line 13"/>
              <p:cNvSpPr>
                <a:spLocks noChangeShapeType="1"/>
              </p:cNvSpPr>
              <p:nvPr/>
            </p:nvSpPr>
            <p:spPr bwMode="auto">
              <a:xfrm>
                <a:off x="2032" y="2694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49" name="Line 14"/>
              <p:cNvSpPr>
                <a:spLocks noChangeShapeType="1"/>
              </p:cNvSpPr>
              <p:nvPr/>
            </p:nvSpPr>
            <p:spPr bwMode="auto">
              <a:xfrm>
                <a:off x="2032" y="2838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50" name="Line 15"/>
              <p:cNvSpPr>
                <a:spLocks noChangeShapeType="1"/>
              </p:cNvSpPr>
              <p:nvPr/>
            </p:nvSpPr>
            <p:spPr bwMode="auto">
              <a:xfrm>
                <a:off x="2032" y="2982"/>
                <a:ext cx="1" cy="6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51" name="Line 16"/>
              <p:cNvSpPr>
                <a:spLocks noChangeShapeType="1"/>
              </p:cNvSpPr>
              <p:nvPr/>
            </p:nvSpPr>
            <p:spPr bwMode="auto">
              <a:xfrm>
                <a:off x="2032" y="3125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52" name="Line 17"/>
              <p:cNvSpPr>
                <a:spLocks noChangeShapeType="1"/>
              </p:cNvSpPr>
              <p:nvPr/>
            </p:nvSpPr>
            <p:spPr bwMode="auto">
              <a:xfrm>
                <a:off x="2032" y="3269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53" name="Line 18"/>
              <p:cNvSpPr>
                <a:spLocks noChangeShapeType="1"/>
              </p:cNvSpPr>
              <p:nvPr/>
            </p:nvSpPr>
            <p:spPr bwMode="auto">
              <a:xfrm>
                <a:off x="2032" y="3413"/>
                <a:ext cx="1" cy="63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84997" name="Group 51"/>
            <p:cNvGrpSpPr>
              <a:grpSpLocks/>
            </p:cNvGrpSpPr>
            <p:nvPr/>
          </p:nvGrpSpPr>
          <p:grpSpPr bwMode="auto">
            <a:xfrm>
              <a:off x="1944" y="3128"/>
              <a:ext cx="713" cy="146"/>
              <a:chOff x="496" y="3537"/>
              <a:chExt cx="713" cy="146"/>
            </a:xfrm>
          </p:grpSpPr>
          <p:sp>
            <p:nvSpPr>
              <p:cNvPr id="85529" name="Rectangle 52"/>
              <p:cNvSpPr>
                <a:spLocks noChangeArrowheads="1"/>
              </p:cNvSpPr>
              <p:nvPr/>
            </p:nvSpPr>
            <p:spPr bwMode="auto">
              <a:xfrm>
                <a:off x="496" y="3553"/>
                <a:ext cx="188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COD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30" name="Rectangle 53"/>
              <p:cNvSpPr>
                <a:spLocks noChangeArrowheads="1"/>
              </p:cNvSpPr>
              <p:nvPr/>
            </p:nvSpPr>
            <p:spPr bwMode="auto">
              <a:xfrm>
                <a:off x="719" y="3553"/>
                <a:ext cx="5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31" name="Rectangle 54"/>
              <p:cNvSpPr>
                <a:spLocks noChangeArrowheads="1"/>
              </p:cNvSpPr>
              <p:nvPr/>
            </p:nvSpPr>
            <p:spPr bwMode="auto">
              <a:xfrm>
                <a:off x="799" y="355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32" name="Rectangle 55"/>
              <p:cNvSpPr>
                <a:spLocks noChangeArrowheads="1"/>
              </p:cNvSpPr>
              <p:nvPr/>
            </p:nvSpPr>
            <p:spPr bwMode="auto">
              <a:xfrm>
                <a:off x="847" y="355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u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33" name="Rectangle 56"/>
              <p:cNvSpPr>
                <a:spLocks noChangeArrowheads="1"/>
              </p:cNvSpPr>
              <p:nvPr/>
            </p:nvSpPr>
            <p:spPr bwMode="auto">
              <a:xfrm>
                <a:off x="895" y="3625"/>
                <a:ext cx="2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y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34" name="Rectangle 57"/>
              <p:cNvSpPr>
                <a:spLocks noChangeArrowheads="1"/>
              </p:cNvSpPr>
              <p:nvPr/>
            </p:nvSpPr>
            <p:spPr bwMode="auto">
              <a:xfrm>
                <a:off x="959" y="3553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35" name="Rectangle 58"/>
              <p:cNvSpPr>
                <a:spLocks noChangeArrowheads="1"/>
              </p:cNvSpPr>
              <p:nvPr/>
            </p:nvSpPr>
            <p:spPr bwMode="auto">
              <a:xfrm>
                <a:off x="1039" y="3553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36" name="Rectangle 59"/>
              <p:cNvSpPr>
                <a:spLocks noChangeArrowheads="1"/>
              </p:cNvSpPr>
              <p:nvPr/>
            </p:nvSpPr>
            <p:spPr bwMode="auto">
              <a:xfrm>
                <a:off x="1111" y="3553"/>
                <a:ext cx="5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37" name="Rectangle 60"/>
              <p:cNvSpPr>
                <a:spLocks noChangeArrowheads="1"/>
              </p:cNvSpPr>
              <p:nvPr/>
            </p:nvSpPr>
            <p:spPr bwMode="auto">
              <a:xfrm>
                <a:off x="927" y="3537"/>
                <a:ext cx="3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>
                    <a:solidFill>
                      <a:schemeClr val="tx1"/>
                    </a:solidFill>
                    <a:latin typeface="Symbol" panose="05050102010706020507" pitchFamily="18" charset="2"/>
                  </a:rPr>
                  <a:t>(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38" name="Rectangle 61"/>
              <p:cNvSpPr>
                <a:spLocks noChangeArrowheads="1"/>
              </p:cNvSpPr>
              <p:nvPr/>
            </p:nvSpPr>
            <p:spPr bwMode="auto">
              <a:xfrm>
                <a:off x="1175" y="3537"/>
                <a:ext cx="3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>
                    <a:solidFill>
                      <a:schemeClr val="tx1"/>
                    </a:solidFill>
                    <a:latin typeface="Symbol" panose="05050102010706020507" pitchFamily="18" charset="2"/>
                  </a:rPr>
                  <a:t>)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998" name="Group 62"/>
            <p:cNvGrpSpPr>
              <a:grpSpLocks/>
            </p:cNvGrpSpPr>
            <p:nvPr/>
          </p:nvGrpSpPr>
          <p:grpSpPr bwMode="auto">
            <a:xfrm>
              <a:off x="379" y="1144"/>
              <a:ext cx="1447" cy="1790"/>
              <a:chOff x="499" y="1712"/>
              <a:chExt cx="1447" cy="1790"/>
            </a:xfrm>
          </p:grpSpPr>
          <p:sp>
            <p:nvSpPr>
              <p:cNvPr id="85347" name="Rectangle 63"/>
              <p:cNvSpPr>
                <a:spLocks noChangeArrowheads="1"/>
              </p:cNvSpPr>
              <p:nvPr/>
            </p:nvSpPr>
            <p:spPr bwMode="auto">
              <a:xfrm>
                <a:off x="507" y="1712"/>
                <a:ext cx="6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48" name="Rectangle 64"/>
              <p:cNvSpPr>
                <a:spLocks noChangeArrowheads="1"/>
              </p:cNvSpPr>
              <p:nvPr/>
            </p:nvSpPr>
            <p:spPr bwMode="auto">
              <a:xfrm>
                <a:off x="571" y="1784"/>
                <a:ext cx="1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49" name="Rectangle 65"/>
              <p:cNvSpPr>
                <a:spLocks noChangeArrowheads="1"/>
              </p:cNvSpPr>
              <p:nvPr/>
            </p:nvSpPr>
            <p:spPr bwMode="auto">
              <a:xfrm>
                <a:off x="627" y="1712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50" name="Rectangle 66"/>
              <p:cNvSpPr>
                <a:spLocks noChangeArrowheads="1"/>
              </p:cNvSpPr>
              <p:nvPr/>
            </p:nvSpPr>
            <p:spPr bwMode="auto">
              <a:xfrm>
                <a:off x="698" y="1712"/>
                <a:ext cx="5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51" name="Rectangle 67"/>
              <p:cNvSpPr>
                <a:spLocks noChangeArrowheads="1"/>
              </p:cNvSpPr>
              <p:nvPr/>
            </p:nvSpPr>
            <p:spPr bwMode="auto">
              <a:xfrm>
                <a:off x="770" y="1784"/>
                <a:ext cx="2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y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52" name="Rectangle 68"/>
              <p:cNvSpPr>
                <a:spLocks noChangeArrowheads="1"/>
              </p:cNvSpPr>
              <p:nvPr/>
            </p:nvSpPr>
            <p:spPr bwMode="auto">
              <a:xfrm>
                <a:off x="794" y="1776"/>
                <a:ext cx="3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>
                    <a:solidFill>
                      <a:schemeClr val="tx1"/>
                    </a:solidFill>
                    <a:latin typeface="Symbol" panose="05050102010706020507" pitchFamily="18" charset="2"/>
                  </a:rPr>
                  <a:t>¥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53" name="Rectangle 69"/>
              <p:cNvSpPr>
                <a:spLocks noChangeArrowheads="1"/>
              </p:cNvSpPr>
              <p:nvPr/>
            </p:nvSpPr>
            <p:spPr bwMode="auto">
              <a:xfrm>
                <a:off x="906" y="1712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54" name="Rectangle 70"/>
              <p:cNvSpPr>
                <a:spLocks noChangeArrowheads="1"/>
              </p:cNvSpPr>
              <p:nvPr/>
            </p:nvSpPr>
            <p:spPr bwMode="auto">
              <a:xfrm>
                <a:off x="962" y="1712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a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55" name="Line 71"/>
              <p:cNvSpPr>
                <a:spLocks noChangeShapeType="1"/>
              </p:cNvSpPr>
              <p:nvPr/>
            </p:nvSpPr>
            <p:spPr bwMode="auto">
              <a:xfrm>
                <a:off x="850" y="178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56" name="Line 72"/>
              <p:cNvSpPr>
                <a:spLocks noChangeShapeType="1"/>
              </p:cNvSpPr>
              <p:nvPr/>
            </p:nvSpPr>
            <p:spPr bwMode="auto">
              <a:xfrm>
                <a:off x="866" y="1784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57" name="Line 73"/>
              <p:cNvSpPr>
                <a:spLocks noChangeShapeType="1"/>
              </p:cNvSpPr>
              <p:nvPr/>
            </p:nvSpPr>
            <p:spPr bwMode="auto">
              <a:xfrm flipV="1">
                <a:off x="882" y="1720"/>
                <a:ext cx="24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58" name="Line 74"/>
              <p:cNvSpPr>
                <a:spLocks noChangeShapeType="1"/>
              </p:cNvSpPr>
              <p:nvPr/>
            </p:nvSpPr>
            <p:spPr bwMode="auto">
              <a:xfrm>
                <a:off x="906" y="1720"/>
                <a:ext cx="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59" name="Rectangle 75"/>
              <p:cNvSpPr>
                <a:spLocks noChangeArrowheads="1"/>
              </p:cNvSpPr>
              <p:nvPr/>
            </p:nvSpPr>
            <p:spPr bwMode="auto">
              <a:xfrm>
                <a:off x="547" y="2023"/>
                <a:ext cx="5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60" name="Rectangle 76"/>
              <p:cNvSpPr>
                <a:spLocks noChangeArrowheads="1"/>
              </p:cNvSpPr>
              <p:nvPr/>
            </p:nvSpPr>
            <p:spPr bwMode="auto">
              <a:xfrm>
                <a:off x="611" y="2095"/>
                <a:ext cx="4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xx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61" name="Rectangle 77"/>
              <p:cNvSpPr>
                <a:spLocks noChangeArrowheads="1"/>
              </p:cNvSpPr>
              <p:nvPr/>
            </p:nvSpPr>
            <p:spPr bwMode="auto">
              <a:xfrm>
                <a:off x="698" y="2023"/>
                <a:ext cx="5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62" name="Rectangle 78"/>
              <p:cNvSpPr>
                <a:spLocks noChangeArrowheads="1"/>
              </p:cNvSpPr>
              <p:nvPr/>
            </p:nvSpPr>
            <p:spPr bwMode="auto">
              <a:xfrm>
                <a:off x="842" y="1952"/>
                <a:ext cx="5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63" name="Rectangle 79"/>
              <p:cNvSpPr>
                <a:spLocks noChangeArrowheads="1"/>
              </p:cNvSpPr>
              <p:nvPr/>
            </p:nvSpPr>
            <p:spPr bwMode="auto">
              <a:xfrm>
                <a:off x="914" y="2024"/>
                <a:ext cx="1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64" name="Rectangle 80"/>
              <p:cNvSpPr>
                <a:spLocks noChangeArrowheads="1"/>
              </p:cNvSpPr>
              <p:nvPr/>
            </p:nvSpPr>
            <p:spPr bwMode="auto">
              <a:xfrm>
                <a:off x="850" y="2095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65" name="Rectangle 81"/>
              <p:cNvSpPr>
                <a:spLocks noChangeArrowheads="1"/>
              </p:cNvSpPr>
              <p:nvPr/>
            </p:nvSpPr>
            <p:spPr bwMode="auto">
              <a:xfrm>
                <a:off x="898" y="2095"/>
                <a:ext cx="5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66" name="Rectangle 82"/>
              <p:cNvSpPr>
                <a:spLocks noChangeArrowheads="1"/>
              </p:cNvSpPr>
              <p:nvPr/>
            </p:nvSpPr>
            <p:spPr bwMode="auto">
              <a:xfrm>
                <a:off x="946" y="2095"/>
                <a:ext cx="3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67" name="Line 83"/>
              <p:cNvSpPr>
                <a:spLocks noChangeShapeType="1"/>
              </p:cNvSpPr>
              <p:nvPr/>
            </p:nvSpPr>
            <p:spPr bwMode="auto">
              <a:xfrm>
                <a:off x="786" y="2167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68" name="Line 84"/>
              <p:cNvSpPr>
                <a:spLocks noChangeShapeType="1"/>
              </p:cNvSpPr>
              <p:nvPr/>
            </p:nvSpPr>
            <p:spPr bwMode="auto">
              <a:xfrm>
                <a:off x="802" y="2167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69" name="Line 85"/>
              <p:cNvSpPr>
                <a:spLocks noChangeShapeType="1"/>
              </p:cNvSpPr>
              <p:nvPr/>
            </p:nvSpPr>
            <p:spPr bwMode="auto">
              <a:xfrm flipV="1">
                <a:off x="818" y="2103"/>
                <a:ext cx="24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70" name="Line 86"/>
              <p:cNvSpPr>
                <a:spLocks noChangeShapeType="1"/>
              </p:cNvSpPr>
              <p:nvPr/>
            </p:nvSpPr>
            <p:spPr bwMode="auto">
              <a:xfrm>
                <a:off x="842" y="2103"/>
                <a:ext cx="14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71" name="Line 87"/>
              <p:cNvSpPr>
                <a:spLocks noChangeShapeType="1"/>
              </p:cNvSpPr>
              <p:nvPr/>
            </p:nvSpPr>
            <p:spPr bwMode="auto">
              <a:xfrm>
                <a:off x="778" y="2080"/>
                <a:ext cx="21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72" name="Rectangle 88"/>
              <p:cNvSpPr>
                <a:spLocks noChangeArrowheads="1"/>
              </p:cNvSpPr>
              <p:nvPr/>
            </p:nvSpPr>
            <p:spPr bwMode="auto">
              <a:xfrm>
                <a:off x="1018" y="2023"/>
                <a:ext cx="11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73" name="Rectangle 89"/>
              <p:cNvSpPr>
                <a:spLocks noChangeArrowheads="1"/>
              </p:cNvSpPr>
              <p:nvPr/>
            </p:nvSpPr>
            <p:spPr bwMode="auto">
              <a:xfrm>
                <a:off x="1154" y="1952"/>
                <a:ext cx="4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74" name="Rectangle 90"/>
              <p:cNvSpPr>
                <a:spLocks noChangeArrowheads="1"/>
              </p:cNvSpPr>
              <p:nvPr/>
            </p:nvSpPr>
            <p:spPr bwMode="auto">
              <a:xfrm>
                <a:off x="1162" y="2095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75" name="Line 91"/>
              <p:cNvSpPr>
                <a:spLocks noChangeShapeType="1"/>
              </p:cNvSpPr>
              <p:nvPr/>
            </p:nvSpPr>
            <p:spPr bwMode="auto">
              <a:xfrm>
                <a:off x="1154" y="2080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76" name="Rectangle 92"/>
              <p:cNvSpPr>
                <a:spLocks noChangeArrowheads="1"/>
              </p:cNvSpPr>
              <p:nvPr/>
            </p:nvSpPr>
            <p:spPr bwMode="auto">
              <a:xfrm>
                <a:off x="1258" y="202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1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77" name="Rectangle 93"/>
              <p:cNvSpPr>
                <a:spLocks noChangeArrowheads="1"/>
              </p:cNvSpPr>
              <p:nvPr/>
            </p:nvSpPr>
            <p:spPr bwMode="auto">
              <a:xfrm>
                <a:off x="1321" y="2023"/>
                <a:ext cx="5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78" name="Rectangle 94"/>
              <p:cNvSpPr>
                <a:spLocks noChangeArrowheads="1"/>
              </p:cNvSpPr>
              <p:nvPr/>
            </p:nvSpPr>
            <p:spPr bwMode="auto">
              <a:xfrm>
                <a:off x="1393" y="2023"/>
                <a:ext cx="10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79" name="Rectangle 95"/>
              <p:cNvSpPr>
                <a:spLocks noChangeArrowheads="1"/>
              </p:cNvSpPr>
              <p:nvPr/>
            </p:nvSpPr>
            <p:spPr bwMode="auto">
              <a:xfrm>
                <a:off x="1513" y="1952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80" name="Rectangle 96"/>
              <p:cNvSpPr>
                <a:spLocks noChangeArrowheads="1"/>
              </p:cNvSpPr>
              <p:nvPr/>
            </p:nvSpPr>
            <p:spPr bwMode="auto">
              <a:xfrm>
                <a:off x="1521" y="2095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81" name="Line 97"/>
              <p:cNvSpPr>
                <a:spLocks noChangeShapeType="1"/>
              </p:cNvSpPr>
              <p:nvPr/>
            </p:nvSpPr>
            <p:spPr bwMode="auto">
              <a:xfrm>
                <a:off x="1513" y="2080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82" name="Rectangle 98"/>
              <p:cNvSpPr>
                <a:spLocks noChangeArrowheads="1"/>
              </p:cNvSpPr>
              <p:nvPr/>
            </p:nvSpPr>
            <p:spPr bwMode="auto">
              <a:xfrm>
                <a:off x="1593" y="2023"/>
                <a:ext cx="10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83" name="Rectangle 99"/>
              <p:cNvSpPr>
                <a:spLocks noChangeArrowheads="1"/>
              </p:cNvSpPr>
              <p:nvPr/>
            </p:nvSpPr>
            <p:spPr bwMode="auto">
              <a:xfrm>
                <a:off x="1721" y="1952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3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84" name="Rectangle 100"/>
              <p:cNvSpPr>
                <a:spLocks noChangeArrowheads="1"/>
              </p:cNvSpPr>
              <p:nvPr/>
            </p:nvSpPr>
            <p:spPr bwMode="auto">
              <a:xfrm>
                <a:off x="1761" y="1952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85" name="Rectangle 101"/>
              <p:cNvSpPr>
                <a:spLocks noChangeArrowheads="1"/>
              </p:cNvSpPr>
              <p:nvPr/>
            </p:nvSpPr>
            <p:spPr bwMode="auto">
              <a:xfrm>
                <a:off x="1745" y="2095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86" name="Line 102"/>
              <p:cNvSpPr>
                <a:spLocks noChangeShapeType="1"/>
              </p:cNvSpPr>
              <p:nvPr/>
            </p:nvSpPr>
            <p:spPr bwMode="auto">
              <a:xfrm>
                <a:off x="1713" y="2080"/>
                <a:ext cx="10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87" name="Rectangle 103"/>
              <p:cNvSpPr>
                <a:spLocks noChangeArrowheads="1"/>
              </p:cNvSpPr>
              <p:nvPr/>
            </p:nvSpPr>
            <p:spPr bwMode="auto">
              <a:xfrm>
                <a:off x="1218" y="1960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88" name="Rectangle 104"/>
              <p:cNvSpPr>
                <a:spLocks noChangeArrowheads="1"/>
              </p:cNvSpPr>
              <p:nvPr/>
            </p:nvSpPr>
            <p:spPr bwMode="auto">
              <a:xfrm>
                <a:off x="1218" y="2071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89" name="Rectangle 105"/>
              <p:cNvSpPr>
                <a:spLocks noChangeArrowheads="1"/>
              </p:cNvSpPr>
              <p:nvPr/>
            </p:nvSpPr>
            <p:spPr bwMode="auto">
              <a:xfrm>
                <a:off x="1825" y="1976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0" name="Rectangle 106"/>
              <p:cNvSpPr>
                <a:spLocks noChangeArrowheads="1"/>
              </p:cNvSpPr>
              <p:nvPr/>
            </p:nvSpPr>
            <p:spPr bwMode="auto">
              <a:xfrm>
                <a:off x="1825" y="2071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1" name="Rectangle 107"/>
              <p:cNvSpPr>
                <a:spLocks noChangeArrowheads="1"/>
              </p:cNvSpPr>
              <p:nvPr/>
            </p:nvSpPr>
            <p:spPr bwMode="auto">
              <a:xfrm>
                <a:off x="547" y="2311"/>
                <a:ext cx="5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2" name="Rectangle 108"/>
              <p:cNvSpPr>
                <a:spLocks noChangeArrowheads="1"/>
              </p:cNvSpPr>
              <p:nvPr/>
            </p:nvSpPr>
            <p:spPr bwMode="auto">
              <a:xfrm>
                <a:off x="611" y="2383"/>
                <a:ext cx="4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yy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3" name="Rectangle 109"/>
              <p:cNvSpPr>
                <a:spLocks noChangeArrowheads="1"/>
              </p:cNvSpPr>
              <p:nvPr/>
            </p:nvSpPr>
            <p:spPr bwMode="auto">
              <a:xfrm>
                <a:off x="698" y="2311"/>
                <a:ext cx="5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4" name="Rectangle 110"/>
              <p:cNvSpPr>
                <a:spLocks noChangeArrowheads="1"/>
              </p:cNvSpPr>
              <p:nvPr/>
            </p:nvSpPr>
            <p:spPr bwMode="auto">
              <a:xfrm>
                <a:off x="842" y="2239"/>
                <a:ext cx="5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5" name="Rectangle 111"/>
              <p:cNvSpPr>
                <a:spLocks noChangeArrowheads="1"/>
              </p:cNvSpPr>
              <p:nvPr/>
            </p:nvSpPr>
            <p:spPr bwMode="auto">
              <a:xfrm>
                <a:off x="906" y="2311"/>
                <a:ext cx="1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6" name="Rectangle 112"/>
              <p:cNvSpPr>
                <a:spLocks noChangeArrowheads="1"/>
              </p:cNvSpPr>
              <p:nvPr/>
            </p:nvSpPr>
            <p:spPr bwMode="auto">
              <a:xfrm>
                <a:off x="850" y="238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7" name="Rectangle 113"/>
              <p:cNvSpPr>
                <a:spLocks noChangeArrowheads="1"/>
              </p:cNvSpPr>
              <p:nvPr/>
            </p:nvSpPr>
            <p:spPr bwMode="auto">
              <a:xfrm>
                <a:off x="890" y="2383"/>
                <a:ext cx="4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8" name="Rectangle 114"/>
              <p:cNvSpPr>
                <a:spLocks noChangeArrowheads="1"/>
              </p:cNvSpPr>
              <p:nvPr/>
            </p:nvSpPr>
            <p:spPr bwMode="auto">
              <a:xfrm>
                <a:off x="946" y="2383"/>
                <a:ext cx="3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99" name="Line 115"/>
              <p:cNvSpPr>
                <a:spLocks noChangeShapeType="1"/>
              </p:cNvSpPr>
              <p:nvPr/>
            </p:nvSpPr>
            <p:spPr bwMode="auto">
              <a:xfrm>
                <a:off x="786" y="2455"/>
                <a:ext cx="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00" name="Line 116"/>
              <p:cNvSpPr>
                <a:spLocks noChangeShapeType="1"/>
              </p:cNvSpPr>
              <p:nvPr/>
            </p:nvSpPr>
            <p:spPr bwMode="auto">
              <a:xfrm>
                <a:off x="802" y="2455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01" name="Line 117"/>
              <p:cNvSpPr>
                <a:spLocks noChangeShapeType="1"/>
              </p:cNvSpPr>
              <p:nvPr/>
            </p:nvSpPr>
            <p:spPr bwMode="auto">
              <a:xfrm flipV="1">
                <a:off x="818" y="2391"/>
                <a:ext cx="24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02" name="Line 118"/>
              <p:cNvSpPr>
                <a:spLocks noChangeShapeType="1"/>
              </p:cNvSpPr>
              <p:nvPr/>
            </p:nvSpPr>
            <p:spPr bwMode="auto">
              <a:xfrm>
                <a:off x="842" y="2391"/>
                <a:ext cx="14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03" name="Line 119"/>
              <p:cNvSpPr>
                <a:spLocks noChangeShapeType="1"/>
              </p:cNvSpPr>
              <p:nvPr/>
            </p:nvSpPr>
            <p:spPr bwMode="auto">
              <a:xfrm>
                <a:off x="778" y="2367"/>
                <a:ext cx="21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04" name="Rectangle 120"/>
              <p:cNvSpPr>
                <a:spLocks noChangeArrowheads="1"/>
              </p:cNvSpPr>
              <p:nvPr/>
            </p:nvSpPr>
            <p:spPr bwMode="auto">
              <a:xfrm>
                <a:off x="1010" y="2311"/>
                <a:ext cx="11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05" name="Rectangle 121"/>
              <p:cNvSpPr>
                <a:spLocks noChangeArrowheads="1"/>
              </p:cNvSpPr>
              <p:nvPr/>
            </p:nvSpPr>
            <p:spPr bwMode="auto">
              <a:xfrm>
                <a:off x="1154" y="2239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06" name="Rectangle 122"/>
              <p:cNvSpPr>
                <a:spLocks noChangeArrowheads="1"/>
              </p:cNvSpPr>
              <p:nvPr/>
            </p:nvSpPr>
            <p:spPr bwMode="auto">
              <a:xfrm>
                <a:off x="1162" y="238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07" name="Line 123"/>
              <p:cNvSpPr>
                <a:spLocks noChangeShapeType="1"/>
              </p:cNvSpPr>
              <p:nvPr/>
            </p:nvSpPr>
            <p:spPr bwMode="auto">
              <a:xfrm>
                <a:off x="1154" y="2367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08" name="Rectangle 124"/>
              <p:cNvSpPr>
                <a:spLocks noChangeArrowheads="1"/>
              </p:cNvSpPr>
              <p:nvPr/>
            </p:nvSpPr>
            <p:spPr bwMode="auto">
              <a:xfrm>
                <a:off x="1258" y="2311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1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09" name="Rectangle 125"/>
              <p:cNvSpPr>
                <a:spLocks noChangeArrowheads="1"/>
              </p:cNvSpPr>
              <p:nvPr/>
            </p:nvSpPr>
            <p:spPr bwMode="auto">
              <a:xfrm>
                <a:off x="1321" y="2311"/>
                <a:ext cx="5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+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10" name="Rectangle 126"/>
              <p:cNvSpPr>
                <a:spLocks noChangeArrowheads="1"/>
              </p:cNvSpPr>
              <p:nvPr/>
            </p:nvSpPr>
            <p:spPr bwMode="auto">
              <a:xfrm>
                <a:off x="1385" y="2311"/>
                <a:ext cx="10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11" name="Rectangle 127"/>
              <p:cNvSpPr>
                <a:spLocks noChangeArrowheads="1"/>
              </p:cNvSpPr>
              <p:nvPr/>
            </p:nvSpPr>
            <p:spPr bwMode="auto">
              <a:xfrm>
                <a:off x="1513" y="2239"/>
                <a:ext cx="4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12" name="Rectangle 128"/>
              <p:cNvSpPr>
                <a:spLocks noChangeArrowheads="1"/>
              </p:cNvSpPr>
              <p:nvPr/>
            </p:nvSpPr>
            <p:spPr bwMode="auto">
              <a:xfrm>
                <a:off x="1521" y="238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13" name="Line 129"/>
              <p:cNvSpPr>
                <a:spLocks noChangeShapeType="1"/>
              </p:cNvSpPr>
              <p:nvPr/>
            </p:nvSpPr>
            <p:spPr bwMode="auto">
              <a:xfrm>
                <a:off x="1513" y="2367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14" name="Rectangle 130"/>
              <p:cNvSpPr>
                <a:spLocks noChangeArrowheads="1"/>
              </p:cNvSpPr>
              <p:nvPr/>
            </p:nvSpPr>
            <p:spPr bwMode="auto">
              <a:xfrm>
                <a:off x="1585" y="2311"/>
                <a:ext cx="10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15" name="Rectangle 131"/>
              <p:cNvSpPr>
                <a:spLocks noChangeArrowheads="1"/>
              </p:cNvSpPr>
              <p:nvPr/>
            </p:nvSpPr>
            <p:spPr bwMode="auto">
              <a:xfrm>
                <a:off x="1721" y="2239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3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16" name="Rectangle 132"/>
              <p:cNvSpPr>
                <a:spLocks noChangeArrowheads="1"/>
              </p:cNvSpPr>
              <p:nvPr/>
            </p:nvSpPr>
            <p:spPr bwMode="auto">
              <a:xfrm>
                <a:off x="1761" y="2239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17" name="Rectangle 133"/>
              <p:cNvSpPr>
                <a:spLocks noChangeArrowheads="1"/>
              </p:cNvSpPr>
              <p:nvPr/>
            </p:nvSpPr>
            <p:spPr bwMode="auto">
              <a:xfrm>
                <a:off x="1745" y="238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18" name="Line 134"/>
              <p:cNvSpPr>
                <a:spLocks noChangeShapeType="1"/>
              </p:cNvSpPr>
              <p:nvPr/>
            </p:nvSpPr>
            <p:spPr bwMode="auto">
              <a:xfrm>
                <a:off x="1713" y="2367"/>
                <a:ext cx="10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19" name="Rectangle 135"/>
              <p:cNvSpPr>
                <a:spLocks noChangeArrowheads="1"/>
              </p:cNvSpPr>
              <p:nvPr/>
            </p:nvSpPr>
            <p:spPr bwMode="auto">
              <a:xfrm>
                <a:off x="1218" y="2247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0" name="Rectangle 136"/>
              <p:cNvSpPr>
                <a:spLocks noChangeArrowheads="1"/>
              </p:cNvSpPr>
              <p:nvPr/>
            </p:nvSpPr>
            <p:spPr bwMode="auto">
              <a:xfrm>
                <a:off x="1218" y="2359"/>
                <a:ext cx="5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1" name="Rectangle 137"/>
              <p:cNvSpPr>
                <a:spLocks noChangeArrowheads="1"/>
              </p:cNvSpPr>
              <p:nvPr/>
            </p:nvSpPr>
            <p:spPr bwMode="auto">
              <a:xfrm>
                <a:off x="1825" y="2263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2" name="Rectangle 138"/>
              <p:cNvSpPr>
                <a:spLocks noChangeArrowheads="1"/>
              </p:cNvSpPr>
              <p:nvPr/>
            </p:nvSpPr>
            <p:spPr bwMode="auto">
              <a:xfrm>
                <a:off x="1825" y="2359"/>
                <a:ext cx="5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3" name="Rectangle 139"/>
              <p:cNvSpPr>
                <a:spLocks noChangeArrowheads="1"/>
              </p:cNvSpPr>
              <p:nvPr/>
            </p:nvSpPr>
            <p:spPr bwMode="auto">
              <a:xfrm>
                <a:off x="547" y="2582"/>
                <a:ext cx="5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4" name="Rectangle 140"/>
              <p:cNvSpPr>
                <a:spLocks noChangeArrowheads="1"/>
              </p:cNvSpPr>
              <p:nvPr/>
            </p:nvSpPr>
            <p:spPr bwMode="auto">
              <a:xfrm>
                <a:off x="611" y="2654"/>
                <a:ext cx="4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xy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5" name="Rectangle 141"/>
              <p:cNvSpPr>
                <a:spLocks noChangeArrowheads="1"/>
              </p:cNvSpPr>
              <p:nvPr/>
            </p:nvSpPr>
            <p:spPr bwMode="auto">
              <a:xfrm>
                <a:off x="698" y="2582"/>
                <a:ext cx="5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6" name="Rectangle 142"/>
              <p:cNvSpPr>
                <a:spLocks noChangeArrowheads="1"/>
              </p:cNvSpPr>
              <p:nvPr/>
            </p:nvSpPr>
            <p:spPr bwMode="auto">
              <a:xfrm>
                <a:off x="842" y="2518"/>
                <a:ext cx="5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7" name="Rectangle 143"/>
              <p:cNvSpPr>
                <a:spLocks noChangeArrowheads="1"/>
              </p:cNvSpPr>
              <p:nvPr/>
            </p:nvSpPr>
            <p:spPr bwMode="auto">
              <a:xfrm>
                <a:off x="906" y="2590"/>
                <a:ext cx="1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8" name="Rectangle 144"/>
              <p:cNvSpPr>
                <a:spLocks noChangeArrowheads="1"/>
              </p:cNvSpPr>
              <p:nvPr/>
            </p:nvSpPr>
            <p:spPr bwMode="auto">
              <a:xfrm>
                <a:off x="850" y="2654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29" name="Rectangle 145"/>
              <p:cNvSpPr>
                <a:spLocks noChangeArrowheads="1"/>
              </p:cNvSpPr>
              <p:nvPr/>
            </p:nvSpPr>
            <p:spPr bwMode="auto">
              <a:xfrm>
                <a:off x="890" y="2654"/>
                <a:ext cx="4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30" name="Rectangle 146"/>
              <p:cNvSpPr>
                <a:spLocks noChangeArrowheads="1"/>
              </p:cNvSpPr>
              <p:nvPr/>
            </p:nvSpPr>
            <p:spPr bwMode="auto">
              <a:xfrm>
                <a:off x="946" y="2654"/>
                <a:ext cx="3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31" name="Line 147"/>
              <p:cNvSpPr>
                <a:spLocks noChangeShapeType="1"/>
              </p:cNvSpPr>
              <p:nvPr/>
            </p:nvSpPr>
            <p:spPr bwMode="auto">
              <a:xfrm>
                <a:off x="786" y="2734"/>
                <a:ext cx="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32" name="Line 148"/>
              <p:cNvSpPr>
                <a:spLocks noChangeShapeType="1"/>
              </p:cNvSpPr>
              <p:nvPr/>
            </p:nvSpPr>
            <p:spPr bwMode="auto">
              <a:xfrm>
                <a:off x="802" y="2734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33" name="Line 149"/>
              <p:cNvSpPr>
                <a:spLocks noChangeShapeType="1"/>
              </p:cNvSpPr>
              <p:nvPr/>
            </p:nvSpPr>
            <p:spPr bwMode="auto">
              <a:xfrm flipV="1">
                <a:off x="818" y="2670"/>
                <a:ext cx="24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34" name="Line 150"/>
              <p:cNvSpPr>
                <a:spLocks noChangeShapeType="1"/>
              </p:cNvSpPr>
              <p:nvPr/>
            </p:nvSpPr>
            <p:spPr bwMode="auto">
              <a:xfrm>
                <a:off x="842" y="2670"/>
                <a:ext cx="14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35" name="Line 151"/>
              <p:cNvSpPr>
                <a:spLocks noChangeShapeType="1"/>
              </p:cNvSpPr>
              <p:nvPr/>
            </p:nvSpPr>
            <p:spPr bwMode="auto">
              <a:xfrm>
                <a:off x="778" y="2646"/>
                <a:ext cx="21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36" name="Rectangle 152"/>
              <p:cNvSpPr>
                <a:spLocks noChangeArrowheads="1"/>
              </p:cNvSpPr>
              <p:nvPr/>
            </p:nvSpPr>
            <p:spPr bwMode="auto">
              <a:xfrm>
                <a:off x="1010" y="2582"/>
                <a:ext cx="11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37" name="Rectangle 153"/>
              <p:cNvSpPr>
                <a:spLocks noChangeArrowheads="1"/>
              </p:cNvSpPr>
              <p:nvPr/>
            </p:nvSpPr>
            <p:spPr bwMode="auto">
              <a:xfrm>
                <a:off x="1154" y="2518"/>
                <a:ext cx="47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38" name="Rectangle 154"/>
              <p:cNvSpPr>
                <a:spLocks noChangeArrowheads="1"/>
              </p:cNvSpPr>
              <p:nvPr/>
            </p:nvSpPr>
            <p:spPr bwMode="auto">
              <a:xfrm>
                <a:off x="1162" y="2654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39" name="Line 155"/>
              <p:cNvSpPr>
                <a:spLocks noChangeShapeType="1"/>
              </p:cNvSpPr>
              <p:nvPr/>
            </p:nvSpPr>
            <p:spPr bwMode="auto">
              <a:xfrm>
                <a:off x="1154" y="2646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40" name="Rectangle 156"/>
              <p:cNvSpPr>
                <a:spLocks noChangeArrowheads="1"/>
              </p:cNvSpPr>
              <p:nvPr/>
            </p:nvSpPr>
            <p:spPr bwMode="auto">
              <a:xfrm>
                <a:off x="1218" y="2582"/>
                <a:ext cx="10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41" name="Rectangle 157"/>
              <p:cNvSpPr>
                <a:spLocks noChangeArrowheads="1"/>
              </p:cNvSpPr>
              <p:nvPr/>
            </p:nvSpPr>
            <p:spPr bwMode="auto">
              <a:xfrm>
                <a:off x="1345" y="2518"/>
                <a:ext cx="4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42" name="Rectangle 158"/>
              <p:cNvSpPr>
                <a:spLocks noChangeArrowheads="1"/>
              </p:cNvSpPr>
              <p:nvPr/>
            </p:nvSpPr>
            <p:spPr bwMode="auto">
              <a:xfrm>
                <a:off x="1361" y="2654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43" name="Line 159"/>
              <p:cNvSpPr>
                <a:spLocks noChangeShapeType="1"/>
              </p:cNvSpPr>
              <p:nvPr/>
            </p:nvSpPr>
            <p:spPr bwMode="auto">
              <a:xfrm>
                <a:off x="1345" y="2646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44" name="Rectangle 160"/>
              <p:cNvSpPr>
                <a:spLocks noChangeArrowheads="1"/>
              </p:cNvSpPr>
              <p:nvPr/>
            </p:nvSpPr>
            <p:spPr bwMode="auto">
              <a:xfrm>
                <a:off x="1417" y="2582"/>
                <a:ext cx="11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45" name="Rectangle 161"/>
              <p:cNvSpPr>
                <a:spLocks noChangeArrowheads="1"/>
              </p:cNvSpPr>
              <p:nvPr/>
            </p:nvSpPr>
            <p:spPr bwMode="auto">
              <a:xfrm>
                <a:off x="1561" y="2518"/>
                <a:ext cx="4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3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46" name="Rectangle 162"/>
              <p:cNvSpPr>
                <a:spLocks noChangeArrowheads="1"/>
              </p:cNvSpPr>
              <p:nvPr/>
            </p:nvSpPr>
            <p:spPr bwMode="auto">
              <a:xfrm>
                <a:off x="1601" y="2518"/>
                <a:ext cx="4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47" name="Rectangle 163"/>
              <p:cNvSpPr>
                <a:spLocks noChangeArrowheads="1"/>
              </p:cNvSpPr>
              <p:nvPr/>
            </p:nvSpPr>
            <p:spPr bwMode="auto">
              <a:xfrm>
                <a:off x="1585" y="2654"/>
                <a:ext cx="4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48" name="Line 164"/>
              <p:cNvSpPr>
                <a:spLocks noChangeShapeType="1"/>
              </p:cNvSpPr>
              <p:nvPr/>
            </p:nvSpPr>
            <p:spPr bwMode="auto">
              <a:xfrm>
                <a:off x="1561" y="2646"/>
                <a:ext cx="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49" name="Rectangle 165"/>
              <p:cNvSpPr>
                <a:spLocks noChangeArrowheads="1"/>
              </p:cNvSpPr>
              <p:nvPr/>
            </p:nvSpPr>
            <p:spPr bwMode="auto">
              <a:xfrm>
                <a:off x="499" y="1960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ì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0" name="Rectangle 166"/>
              <p:cNvSpPr>
                <a:spLocks noChangeArrowheads="1"/>
              </p:cNvSpPr>
              <p:nvPr/>
            </p:nvSpPr>
            <p:spPr bwMode="auto">
              <a:xfrm>
                <a:off x="499" y="2319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í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1" name="Rectangle 167"/>
              <p:cNvSpPr>
                <a:spLocks noChangeArrowheads="1"/>
              </p:cNvSpPr>
              <p:nvPr/>
            </p:nvSpPr>
            <p:spPr bwMode="auto">
              <a:xfrm>
                <a:off x="499" y="2095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2" name="Rectangle 168"/>
              <p:cNvSpPr>
                <a:spLocks noChangeArrowheads="1"/>
              </p:cNvSpPr>
              <p:nvPr/>
            </p:nvSpPr>
            <p:spPr bwMode="auto">
              <a:xfrm>
                <a:off x="499" y="2207"/>
                <a:ext cx="6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3" name="Rectangle 169"/>
              <p:cNvSpPr>
                <a:spLocks noChangeArrowheads="1"/>
              </p:cNvSpPr>
              <p:nvPr/>
            </p:nvSpPr>
            <p:spPr bwMode="auto">
              <a:xfrm>
                <a:off x="499" y="2670"/>
                <a:ext cx="6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î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4" name="Rectangle 170"/>
              <p:cNvSpPr>
                <a:spLocks noChangeArrowheads="1"/>
              </p:cNvSpPr>
              <p:nvPr/>
            </p:nvSpPr>
            <p:spPr bwMode="auto">
              <a:xfrm>
                <a:off x="499" y="2446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5" name="Rectangle 171"/>
              <p:cNvSpPr>
                <a:spLocks noChangeArrowheads="1"/>
              </p:cNvSpPr>
              <p:nvPr/>
            </p:nvSpPr>
            <p:spPr bwMode="auto">
              <a:xfrm>
                <a:off x="499" y="2582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6" name="Rectangle 172"/>
              <p:cNvSpPr>
                <a:spLocks noChangeArrowheads="1"/>
              </p:cNvSpPr>
              <p:nvPr/>
            </p:nvSpPr>
            <p:spPr bwMode="auto">
              <a:xfrm>
                <a:off x="547" y="301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u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7" name="Rectangle 173"/>
              <p:cNvSpPr>
                <a:spLocks noChangeArrowheads="1"/>
              </p:cNvSpPr>
              <p:nvPr/>
            </p:nvSpPr>
            <p:spPr bwMode="auto">
              <a:xfrm>
                <a:off x="595" y="3085"/>
                <a:ext cx="2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x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8" name="Rectangle 174"/>
              <p:cNvSpPr>
                <a:spLocks noChangeArrowheads="1"/>
              </p:cNvSpPr>
              <p:nvPr/>
            </p:nvSpPr>
            <p:spPr bwMode="auto">
              <a:xfrm>
                <a:off x="659" y="3013"/>
                <a:ext cx="5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59" name="Rectangle 175"/>
              <p:cNvSpPr>
                <a:spLocks noChangeArrowheads="1"/>
              </p:cNvSpPr>
              <p:nvPr/>
            </p:nvSpPr>
            <p:spPr bwMode="auto">
              <a:xfrm>
                <a:off x="746" y="2941"/>
                <a:ext cx="5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60" name="Rectangle 176"/>
              <p:cNvSpPr>
                <a:spLocks noChangeArrowheads="1"/>
              </p:cNvSpPr>
              <p:nvPr/>
            </p:nvSpPr>
            <p:spPr bwMode="auto">
              <a:xfrm>
                <a:off x="810" y="3013"/>
                <a:ext cx="1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61" name="Rectangle 177"/>
              <p:cNvSpPr>
                <a:spLocks noChangeArrowheads="1"/>
              </p:cNvSpPr>
              <p:nvPr/>
            </p:nvSpPr>
            <p:spPr bwMode="auto">
              <a:xfrm>
                <a:off x="738" y="3085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62" name="Rectangle 178"/>
              <p:cNvSpPr>
                <a:spLocks noChangeArrowheads="1"/>
              </p:cNvSpPr>
              <p:nvPr/>
            </p:nvSpPr>
            <p:spPr bwMode="auto">
              <a:xfrm>
                <a:off x="794" y="3085"/>
                <a:ext cx="51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m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63" name="Line 179"/>
              <p:cNvSpPr>
                <a:spLocks noChangeShapeType="1"/>
              </p:cNvSpPr>
              <p:nvPr/>
            </p:nvSpPr>
            <p:spPr bwMode="auto">
              <a:xfrm>
                <a:off x="738" y="3069"/>
                <a:ext cx="1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64" name="Rectangle 180"/>
              <p:cNvSpPr>
                <a:spLocks noChangeArrowheads="1"/>
              </p:cNvSpPr>
              <p:nvPr/>
            </p:nvSpPr>
            <p:spPr bwMode="auto">
              <a:xfrm>
                <a:off x="978" y="2941"/>
                <a:ext cx="3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65" name="Rectangle 181"/>
              <p:cNvSpPr>
                <a:spLocks noChangeArrowheads="1"/>
              </p:cNvSpPr>
              <p:nvPr/>
            </p:nvSpPr>
            <p:spPr bwMode="auto">
              <a:xfrm>
                <a:off x="938" y="3085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66" name="Rectangle 182"/>
              <p:cNvSpPr>
                <a:spLocks noChangeArrowheads="1"/>
              </p:cNvSpPr>
              <p:nvPr/>
            </p:nvSpPr>
            <p:spPr bwMode="auto">
              <a:xfrm>
                <a:off x="986" y="3085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67" name="Line 183"/>
              <p:cNvSpPr>
                <a:spLocks noChangeShapeType="1"/>
              </p:cNvSpPr>
              <p:nvPr/>
            </p:nvSpPr>
            <p:spPr bwMode="auto">
              <a:xfrm>
                <a:off x="938" y="3069"/>
                <a:ext cx="1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68" name="Line 184"/>
              <p:cNvSpPr>
                <a:spLocks noChangeShapeType="1"/>
              </p:cNvSpPr>
              <p:nvPr/>
            </p:nvSpPr>
            <p:spPr bwMode="auto">
              <a:xfrm>
                <a:off x="874" y="3101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69" name="Line 185"/>
              <p:cNvSpPr>
                <a:spLocks noChangeShapeType="1"/>
              </p:cNvSpPr>
              <p:nvPr/>
            </p:nvSpPr>
            <p:spPr bwMode="auto">
              <a:xfrm>
                <a:off x="890" y="3101"/>
                <a:ext cx="16" cy="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70" name="Line 186"/>
              <p:cNvSpPr>
                <a:spLocks noChangeShapeType="1"/>
              </p:cNvSpPr>
              <p:nvPr/>
            </p:nvSpPr>
            <p:spPr bwMode="auto">
              <a:xfrm flipV="1">
                <a:off x="906" y="2958"/>
                <a:ext cx="24" cy="22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71" name="Line 187"/>
              <p:cNvSpPr>
                <a:spLocks noChangeShapeType="1"/>
              </p:cNvSpPr>
              <p:nvPr/>
            </p:nvSpPr>
            <p:spPr bwMode="auto">
              <a:xfrm>
                <a:off x="930" y="2958"/>
                <a:ext cx="12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72" name="Rectangle 188"/>
              <p:cNvSpPr>
                <a:spLocks noChangeArrowheads="1"/>
              </p:cNvSpPr>
              <p:nvPr/>
            </p:nvSpPr>
            <p:spPr bwMode="auto">
              <a:xfrm>
                <a:off x="1082" y="3013"/>
                <a:ext cx="11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73" name="Rectangle 189"/>
              <p:cNvSpPr>
                <a:spLocks noChangeArrowheads="1"/>
              </p:cNvSpPr>
              <p:nvPr/>
            </p:nvSpPr>
            <p:spPr bwMode="auto">
              <a:xfrm>
                <a:off x="1210" y="2941"/>
                <a:ext cx="4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74" name="Rectangle 190"/>
              <p:cNvSpPr>
                <a:spLocks noChangeArrowheads="1"/>
              </p:cNvSpPr>
              <p:nvPr/>
            </p:nvSpPr>
            <p:spPr bwMode="auto">
              <a:xfrm>
                <a:off x="1226" y="3085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75" name="Line 191"/>
              <p:cNvSpPr>
                <a:spLocks noChangeShapeType="1"/>
              </p:cNvSpPr>
              <p:nvPr/>
            </p:nvSpPr>
            <p:spPr bwMode="auto">
              <a:xfrm>
                <a:off x="1218" y="3069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76" name="Rectangle 192"/>
              <p:cNvSpPr>
                <a:spLocks noChangeArrowheads="1"/>
              </p:cNvSpPr>
              <p:nvPr/>
            </p:nvSpPr>
            <p:spPr bwMode="auto">
              <a:xfrm>
                <a:off x="1337" y="3013"/>
                <a:ext cx="4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77" name="Rectangle 193"/>
              <p:cNvSpPr>
                <a:spLocks noChangeArrowheads="1"/>
              </p:cNvSpPr>
              <p:nvPr/>
            </p:nvSpPr>
            <p:spPr bwMode="auto">
              <a:xfrm>
                <a:off x="1409" y="3013"/>
                <a:ext cx="4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78" name="Rectangle 194"/>
              <p:cNvSpPr>
                <a:spLocks noChangeArrowheads="1"/>
              </p:cNvSpPr>
              <p:nvPr/>
            </p:nvSpPr>
            <p:spPr bwMode="auto">
              <a:xfrm>
                <a:off x="1465" y="3013"/>
                <a:ext cx="4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1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79" name="Rectangle 195"/>
              <p:cNvSpPr>
                <a:spLocks noChangeArrowheads="1"/>
              </p:cNvSpPr>
              <p:nvPr/>
            </p:nvSpPr>
            <p:spPr bwMode="auto">
              <a:xfrm>
                <a:off x="1529" y="3013"/>
                <a:ext cx="4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+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80" name="Rectangle 196"/>
              <p:cNvSpPr>
                <a:spLocks noChangeArrowheads="1"/>
              </p:cNvSpPr>
              <p:nvPr/>
            </p:nvSpPr>
            <p:spPr bwMode="auto">
              <a:xfrm>
                <a:off x="1609" y="301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81" name="Rectangle 197"/>
              <p:cNvSpPr>
                <a:spLocks noChangeArrowheads="1"/>
              </p:cNvSpPr>
              <p:nvPr/>
            </p:nvSpPr>
            <p:spPr bwMode="auto">
              <a:xfrm>
                <a:off x="1665" y="3013"/>
                <a:ext cx="10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82" name="Rectangle 198"/>
              <p:cNvSpPr>
                <a:spLocks noChangeArrowheads="1"/>
              </p:cNvSpPr>
              <p:nvPr/>
            </p:nvSpPr>
            <p:spPr bwMode="auto">
              <a:xfrm>
                <a:off x="1777" y="3013"/>
                <a:ext cx="2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83" name="Rectangle 199"/>
              <p:cNvSpPr>
                <a:spLocks noChangeArrowheads="1"/>
              </p:cNvSpPr>
              <p:nvPr/>
            </p:nvSpPr>
            <p:spPr bwMode="auto">
              <a:xfrm>
                <a:off x="1825" y="2941"/>
                <a:ext cx="4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84" name="Rectangle 200"/>
              <p:cNvSpPr>
                <a:spLocks noChangeArrowheads="1"/>
              </p:cNvSpPr>
              <p:nvPr/>
            </p:nvSpPr>
            <p:spPr bwMode="auto">
              <a:xfrm>
                <a:off x="1833" y="3085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85" name="Line 201"/>
              <p:cNvSpPr>
                <a:spLocks noChangeShapeType="1"/>
              </p:cNvSpPr>
              <p:nvPr/>
            </p:nvSpPr>
            <p:spPr bwMode="auto">
              <a:xfrm>
                <a:off x="1825" y="3069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86" name="Rectangle 202"/>
              <p:cNvSpPr>
                <a:spLocks noChangeArrowheads="1"/>
              </p:cNvSpPr>
              <p:nvPr/>
            </p:nvSpPr>
            <p:spPr bwMode="auto">
              <a:xfrm>
                <a:off x="1290" y="2949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87" name="Rectangle 203"/>
              <p:cNvSpPr>
                <a:spLocks noChangeArrowheads="1"/>
              </p:cNvSpPr>
              <p:nvPr/>
            </p:nvSpPr>
            <p:spPr bwMode="auto">
              <a:xfrm>
                <a:off x="1290" y="3069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88" name="Rectangle 204"/>
              <p:cNvSpPr>
                <a:spLocks noChangeArrowheads="1"/>
              </p:cNvSpPr>
              <p:nvPr/>
            </p:nvSpPr>
            <p:spPr bwMode="auto">
              <a:xfrm>
                <a:off x="1889" y="2965"/>
                <a:ext cx="5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89" name="Rectangle 205"/>
              <p:cNvSpPr>
                <a:spLocks noChangeArrowheads="1"/>
              </p:cNvSpPr>
              <p:nvPr/>
            </p:nvSpPr>
            <p:spPr bwMode="auto">
              <a:xfrm>
                <a:off x="1889" y="3069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90" name="Rectangle 206"/>
              <p:cNvSpPr>
                <a:spLocks noChangeArrowheads="1"/>
              </p:cNvSpPr>
              <p:nvPr/>
            </p:nvSpPr>
            <p:spPr bwMode="auto">
              <a:xfrm>
                <a:off x="547" y="3317"/>
                <a:ext cx="45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u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91" name="Rectangle 207"/>
              <p:cNvSpPr>
                <a:spLocks noChangeArrowheads="1"/>
              </p:cNvSpPr>
              <p:nvPr/>
            </p:nvSpPr>
            <p:spPr bwMode="auto">
              <a:xfrm>
                <a:off x="595" y="3388"/>
                <a:ext cx="2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y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92" name="Rectangle 208"/>
              <p:cNvSpPr>
                <a:spLocks noChangeArrowheads="1"/>
              </p:cNvSpPr>
              <p:nvPr/>
            </p:nvSpPr>
            <p:spPr bwMode="auto">
              <a:xfrm>
                <a:off x="651" y="3317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93" name="Rectangle 209"/>
              <p:cNvSpPr>
                <a:spLocks noChangeArrowheads="1"/>
              </p:cNvSpPr>
              <p:nvPr/>
            </p:nvSpPr>
            <p:spPr bwMode="auto">
              <a:xfrm>
                <a:off x="746" y="3253"/>
                <a:ext cx="5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94" name="Rectangle 210"/>
              <p:cNvSpPr>
                <a:spLocks noChangeArrowheads="1"/>
              </p:cNvSpPr>
              <p:nvPr/>
            </p:nvSpPr>
            <p:spPr bwMode="auto">
              <a:xfrm>
                <a:off x="818" y="3325"/>
                <a:ext cx="1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95" name="Rectangle 211"/>
              <p:cNvSpPr>
                <a:spLocks noChangeArrowheads="1"/>
              </p:cNvSpPr>
              <p:nvPr/>
            </p:nvSpPr>
            <p:spPr bwMode="auto">
              <a:xfrm>
                <a:off x="738" y="3388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96" name="Rectangle 212"/>
              <p:cNvSpPr>
                <a:spLocks noChangeArrowheads="1"/>
              </p:cNvSpPr>
              <p:nvPr/>
            </p:nvSpPr>
            <p:spPr bwMode="auto">
              <a:xfrm>
                <a:off x="794" y="3388"/>
                <a:ext cx="51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m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97" name="Line 213"/>
              <p:cNvSpPr>
                <a:spLocks noChangeShapeType="1"/>
              </p:cNvSpPr>
              <p:nvPr/>
            </p:nvSpPr>
            <p:spPr bwMode="auto">
              <a:xfrm>
                <a:off x="730" y="3389"/>
                <a:ext cx="120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498" name="Rectangle 214"/>
              <p:cNvSpPr>
                <a:spLocks noChangeArrowheads="1"/>
              </p:cNvSpPr>
              <p:nvPr/>
            </p:nvSpPr>
            <p:spPr bwMode="auto">
              <a:xfrm>
                <a:off x="978" y="3253"/>
                <a:ext cx="3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499" name="Rectangle 215"/>
              <p:cNvSpPr>
                <a:spLocks noChangeArrowheads="1"/>
              </p:cNvSpPr>
              <p:nvPr/>
            </p:nvSpPr>
            <p:spPr bwMode="auto">
              <a:xfrm>
                <a:off x="938" y="3388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00" name="Rectangle 216"/>
              <p:cNvSpPr>
                <a:spLocks noChangeArrowheads="1"/>
              </p:cNvSpPr>
              <p:nvPr/>
            </p:nvSpPr>
            <p:spPr bwMode="auto">
              <a:xfrm>
                <a:off x="978" y="3388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01" name="Line 217"/>
              <p:cNvSpPr>
                <a:spLocks noChangeShapeType="1"/>
              </p:cNvSpPr>
              <p:nvPr/>
            </p:nvSpPr>
            <p:spPr bwMode="auto">
              <a:xfrm>
                <a:off x="938" y="3389"/>
                <a:ext cx="1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02" name="Line 218"/>
              <p:cNvSpPr>
                <a:spLocks noChangeShapeType="1"/>
              </p:cNvSpPr>
              <p:nvPr/>
            </p:nvSpPr>
            <p:spPr bwMode="auto">
              <a:xfrm>
                <a:off x="874" y="3413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03" name="Line 219"/>
              <p:cNvSpPr>
                <a:spLocks noChangeShapeType="1"/>
              </p:cNvSpPr>
              <p:nvPr/>
            </p:nvSpPr>
            <p:spPr bwMode="auto">
              <a:xfrm>
                <a:off x="890" y="3413"/>
                <a:ext cx="16" cy="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04" name="Line 220"/>
              <p:cNvSpPr>
                <a:spLocks noChangeShapeType="1"/>
              </p:cNvSpPr>
              <p:nvPr/>
            </p:nvSpPr>
            <p:spPr bwMode="auto">
              <a:xfrm flipV="1">
                <a:off x="906" y="3261"/>
                <a:ext cx="24" cy="23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05" name="Line 221"/>
              <p:cNvSpPr>
                <a:spLocks noChangeShapeType="1"/>
              </p:cNvSpPr>
              <p:nvPr/>
            </p:nvSpPr>
            <p:spPr bwMode="auto">
              <a:xfrm>
                <a:off x="930" y="3261"/>
                <a:ext cx="12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06" name="Rectangle 222"/>
              <p:cNvSpPr>
                <a:spLocks noChangeArrowheads="1"/>
              </p:cNvSpPr>
              <p:nvPr/>
            </p:nvSpPr>
            <p:spPr bwMode="auto">
              <a:xfrm>
                <a:off x="1074" y="3317"/>
                <a:ext cx="10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07" name="Rectangle 223"/>
              <p:cNvSpPr>
                <a:spLocks noChangeArrowheads="1"/>
              </p:cNvSpPr>
              <p:nvPr/>
            </p:nvSpPr>
            <p:spPr bwMode="auto">
              <a:xfrm>
                <a:off x="1202" y="3253"/>
                <a:ext cx="4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08" name="Rectangle 224"/>
              <p:cNvSpPr>
                <a:spLocks noChangeArrowheads="1"/>
              </p:cNvSpPr>
              <p:nvPr/>
            </p:nvSpPr>
            <p:spPr bwMode="auto">
              <a:xfrm>
                <a:off x="1210" y="3388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09" name="Line 225"/>
              <p:cNvSpPr>
                <a:spLocks noChangeShapeType="1"/>
              </p:cNvSpPr>
              <p:nvPr/>
            </p:nvSpPr>
            <p:spPr bwMode="auto">
              <a:xfrm>
                <a:off x="1202" y="3389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10" name="Rectangle 226"/>
              <p:cNvSpPr>
                <a:spLocks noChangeArrowheads="1"/>
              </p:cNvSpPr>
              <p:nvPr/>
            </p:nvSpPr>
            <p:spPr bwMode="auto">
              <a:xfrm>
                <a:off x="1313" y="3317"/>
                <a:ext cx="40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11" name="Rectangle 227"/>
              <p:cNvSpPr>
                <a:spLocks noChangeArrowheads="1"/>
              </p:cNvSpPr>
              <p:nvPr/>
            </p:nvSpPr>
            <p:spPr bwMode="auto">
              <a:xfrm>
                <a:off x="1393" y="3317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+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12" name="Rectangle 228"/>
              <p:cNvSpPr>
                <a:spLocks noChangeArrowheads="1"/>
              </p:cNvSpPr>
              <p:nvPr/>
            </p:nvSpPr>
            <p:spPr bwMode="auto">
              <a:xfrm>
                <a:off x="1449" y="3317"/>
                <a:ext cx="4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1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13" name="Rectangle 229"/>
              <p:cNvSpPr>
                <a:spLocks noChangeArrowheads="1"/>
              </p:cNvSpPr>
              <p:nvPr/>
            </p:nvSpPr>
            <p:spPr bwMode="auto">
              <a:xfrm>
                <a:off x="1513" y="3317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14" name="Rectangle 230"/>
              <p:cNvSpPr>
                <a:spLocks noChangeArrowheads="1"/>
              </p:cNvSpPr>
              <p:nvPr/>
            </p:nvSpPr>
            <p:spPr bwMode="auto">
              <a:xfrm>
                <a:off x="1593" y="3317"/>
                <a:ext cx="45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15" name="Rectangle 231"/>
              <p:cNvSpPr>
                <a:spLocks noChangeArrowheads="1"/>
              </p:cNvSpPr>
              <p:nvPr/>
            </p:nvSpPr>
            <p:spPr bwMode="auto">
              <a:xfrm>
                <a:off x="1649" y="3317"/>
                <a:ext cx="118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16" name="Rectangle 232"/>
              <p:cNvSpPr>
                <a:spLocks noChangeArrowheads="1"/>
              </p:cNvSpPr>
              <p:nvPr/>
            </p:nvSpPr>
            <p:spPr bwMode="auto">
              <a:xfrm>
                <a:off x="1777" y="3317"/>
                <a:ext cx="2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17" name="Rectangle 233"/>
              <p:cNvSpPr>
                <a:spLocks noChangeArrowheads="1"/>
              </p:cNvSpPr>
              <p:nvPr/>
            </p:nvSpPr>
            <p:spPr bwMode="auto">
              <a:xfrm>
                <a:off x="1817" y="3253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18" name="Rectangle 234"/>
              <p:cNvSpPr>
                <a:spLocks noChangeArrowheads="1"/>
              </p:cNvSpPr>
              <p:nvPr/>
            </p:nvSpPr>
            <p:spPr bwMode="auto">
              <a:xfrm>
                <a:off x="1825" y="3388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19" name="Line 235"/>
              <p:cNvSpPr>
                <a:spLocks noChangeShapeType="1"/>
              </p:cNvSpPr>
              <p:nvPr/>
            </p:nvSpPr>
            <p:spPr bwMode="auto">
              <a:xfrm>
                <a:off x="1825" y="3389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520" name="Rectangle 236"/>
              <p:cNvSpPr>
                <a:spLocks noChangeArrowheads="1"/>
              </p:cNvSpPr>
              <p:nvPr/>
            </p:nvSpPr>
            <p:spPr bwMode="auto">
              <a:xfrm>
                <a:off x="1266" y="3253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21" name="Rectangle 237"/>
              <p:cNvSpPr>
                <a:spLocks noChangeArrowheads="1"/>
              </p:cNvSpPr>
              <p:nvPr/>
            </p:nvSpPr>
            <p:spPr bwMode="auto">
              <a:xfrm>
                <a:off x="1266" y="3372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22" name="Rectangle 238"/>
              <p:cNvSpPr>
                <a:spLocks noChangeArrowheads="1"/>
              </p:cNvSpPr>
              <p:nvPr/>
            </p:nvSpPr>
            <p:spPr bwMode="auto">
              <a:xfrm>
                <a:off x="1889" y="3269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23" name="Rectangle 239"/>
              <p:cNvSpPr>
                <a:spLocks noChangeArrowheads="1"/>
              </p:cNvSpPr>
              <p:nvPr/>
            </p:nvSpPr>
            <p:spPr bwMode="auto">
              <a:xfrm>
                <a:off x="1889" y="3372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24" name="Rectangle 240"/>
              <p:cNvSpPr>
                <a:spLocks noChangeArrowheads="1"/>
              </p:cNvSpPr>
              <p:nvPr/>
            </p:nvSpPr>
            <p:spPr bwMode="auto">
              <a:xfrm>
                <a:off x="499" y="2941"/>
                <a:ext cx="6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ì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25" name="Rectangle 241"/>
              <p:cNvSpPr>
                <a:spLocks noChangeArrowheads="1"/>
              </p:cNvSpPr>
              <p:nvPr/>
            </p:nvSpPr>
            <p:spPr bwMode="auto">
              <a:xfrm>
                <a:off x="499" y="3173"/>
                <a:ext cx="6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í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26" name="Rectangle 242"/>
              <p:cNvSpPr>
                <a:spLocks noChangeArrowheads="1"/>
              </p:cNvSpPr>
              <p:nvPr/>
            </p:nvSpPr>
            <p:spPr bwMode="auto">
              <a:xfrm>
                <a:off x="499" y="3069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27" name="Rectangle 243"/>
              <p:cNvSpPr>
                <a:spLocks noChangeArrowheads="1"/>
              </p:cNvSpPr>
              <p:nvPr/>
            </p:nvSpPr>
            <p:spPr bwMode="auto">
              <a:xfrm>
                <a:off x="499" y="3404"/>
                <a:ext cx="6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î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528" name="Rectangle 244"/>
              <p:cNvSpPr>
                <a:spLocks noChangeArrowheads="1"/>
              </p:cNvSpPr>
              <p:nvPr/>
            </p:nvSpPr>
            <p:spPr bwMode="auto">
              <a:xfrm>
                <a:off x="499" y="3309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999" name="Group 245"/>
            <p:cNvGrpSpPr>
              <a:grpSpLocks/>
            </p:cNvGrpSpPr>
            <p:nvPr/>
          </p:nvGrpSpPr>
          <p:grpSpPr bwMode="auto">
            <a:xfrm>
              <a:off x="3280" y="3072"/>
              <a:ext cx="1856" cy="506"/>
              <a:chOff x="3504" y="3648"/>
              <a:chExt cx="1856" cy="506"/>
            </a:xfrm>
          </p:grpSpPr>
          <p:sp>
            <p:nvSpPr>
              <p:cNvPr id="85327" name="Line 246"/>
              <p:cNvSpPr>
                <a:spLocks noChangeShapeType="1"/>
              </p:cNvSpPr>
              <p:nvPr/>
            </p:nvSpPr>
            <p:spPr bwMode="auto">
              <a:xfrm>
                <a:off x="3943" y="3776"/>
                <a:ext cx="1" cy="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28" name="Rectangle 247"/>
              <p:cNvSpPr>
                <a:spLocks noChangeArrowheads="1"/>
              </p:cNvSpPr>
              <p:nvPr/>
            </p:nvSpPr>
            <p:spPr bwMode="auto">
              <a:xfrm>
                <a:off x="3504" y="3648"/>
                <a:ext cx="998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fr-FR"/>
              </a:p>
            </p:txBody>
          </p:sp>
          <p:grpSp>
            <p:nvGrpSpPr>
              <p:cNvPr id="85329" name="Group 248"/>
              <p:cNvGrpSpPr>
                <a:grpSpLocks/>
              </p:cNvGrpSpPr>
              <p:nvPr/>
            </p:nvGrpSpPr>
            <p:grpSpPr bwMode="auto">
              <a:xfrm>
                <a:off x="3608" y="3688"/>
                <a:ext cx="452" cy="165"/>
                <a:chOff x="1694" y="3449"/>
                <a:chExt cx="452" cy="165"/>
              </a:xfrm>
            </p:grpSpPr>
            <p:sp>
              <p:nvSpPr>
                <p:cNvPr id="85341" name="Rectangle 249"/>
                <p:cNvSpPr>
                  <a:spLocks noChangeArrowheads="1"/>
                </p:cNvSpPr>
                <p:nvPr/>
              </p:nvSpPr>
              <p:spPr bwMode="auto">
                <a:xfrm>
                  <a:off x="1694" y="3465"/>
                  <a:ext cx="60" cy="1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800" i="1">
                      <a:solidFill>
                        <a:schemeClr val="tx1"/>
                      </a:solidFill>
                      <a:latin typeface="Times" panose="02020603050405020304" pitchFamily="18" charset="0"/>
                    </a:rPr>
                    <a:t>k</a:t>
                  </a:r>
                  <a:endParaRPr lang="en-GB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42" name="Rectangle 250"/>
                <p:cNvSpPr>
                  <a:spLocks noChangeArrowheads="1"/>
                </p:cNvSpPr>
                <p:nvPr/>
              </p:nvSpPr>
              <p:spPr bwMode="auto">
                <a:xfrm>
                  <a:off x="1782" y="3449"/>
                  <a:ext cx="73" cy="1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800">
                      <a:solidFill>
                        <a:schemeClr val="tx1"/>
                      </a:solidFill>
                      <a:latin typeface="Symbol" panose="05050102010706020507" pitchFamily="18" charset="2"/>
                    </a:rPr>
                    <a:t>=</a:t>
                  </a:r>
                  <a:endParaRPr lang="en-GB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43" name="Rectangle 251"/>
                <p:cNvSpPr>
                  <a:spLocks noChangeArrowheads="1"/>
                </p:cNvSpPr>
                <p:nvPr/>
              </p:nvSpPr>
              <p:spPr bwMode="auto">
                <a:xfrm>
                  <a:off x="1862" y="3465"/>
                  <a:ext cx="67" cy="1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800">
                      <a:solidFill>
                        <a:schemeClr val="tx1"/>
                      </a:solidFill>
                      <a:latin typeface="Times" panose="02020603050405020304" pitchFamily="18" charset="0"/>
                    </a:rPr>
                    <a:t>3</a:t>
                  </a:r>
                  <a:endParaRPr lang="en-GB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44" name="Rectangle 252"/>
                <p:cNvSpPr>
                  <a:spLocks noChangeArrowheads="1"/>
                </p:cNvSpPr>
                <p:nvPr/>
              </p:nvSpPr>
              <p:spPr bwMode="auto">
                <a:xfrm>
                  <a:off x="1934" y="3449"/>
                  <a:ext cx="73" cy="1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800">
                      <a:solidFill>
                        <a:schemeClr val="tx1"/>
                      </a:solidFill>
                      <a:latin typeface="Symbol" panose="05050102010706020507" pitchFamily="18" charset="2"/>
                    </a:rPr>
                    <a:t>-</a:t>
                  </a:r>
                  <a:endParaRPr lang="en-GB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45" name="Rectangle 253"/>
                <p:cNvSpPr>
                  <a:spLocks noChangeArrowheads="1"/>
                </p:cNvSpPr>
                <p:nvPr/>
              </p:nvSpPr>
              <p:spPr bwMode="auto">
                <a:xfrm>
                  <a:off x="2021" y="3465"/>
                  <a:ext cx="67" cy="1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800">
                      <a:solidFill>
                        <a:schemeClr val="tx1"/>
                      </a:solidFill>
                      <a:latin typeface="Times" panose="02020603050405020304" pitchFamily="18" charset="0"/>
                    </a:rPr>
                    <a:t>4</a:t>
                  </a:r>
                  <a:endParaRPr lang="en-GB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46" name="Rectangle 254"/>
                <p:cNvSpPr>
                  <a:spLocks noChangeArrowheads="1"/>
                </p:cNvSpPr>
                <p:nvPr/>
              </p:nvSpPr>
              <p:spPr bwMode="auto">
                <a:xfrm>
                  <a:off x="2077" y="3449"/>
                  <a:ext cx="69" cy="1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sz="2800">
                      <a:solidFill>
                        <a:srgbClr val="000099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sz="1800" i="1">
                      <a:solidFill>
                        <a:schemeClr val="tx1"/>
                      </a:solidFill>
                      <a:latin typeface="Symbol" panose="05050102010706020507" pitchFamily="18" charset="2"/>
                    </a:rPr>
                    <a:t>n</a:t>
                  </a:r>
                  <a:endParaRPr lang="en-GB" sz="2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5330" name="Rectangle 255"/>
              <p:cNvSpPr>
                <a:spLocks noChangeArrowheads="1"/>
              </p:cNvSpPr>
              <p:nvPr/>
            </p:nvSpPr>
            <p:spPr bwMode="auto">
              <a:xfrm>
                <a:off x="4255" y="3696"/>
                <a:ext cx="1105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>
                    <a:solidFill>
                      <a:schemeClr val="tx1"/>
                    </a:solidFill>
                    <a:latin typeface="Times" panose="02020603050405020304" pitchFamily="18" charset="0"/>
                  </a:rPr>
                  <a:t>Déformations planes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31" name="Rectangle 256"/>
              <p:cNvSpPr>
                <a:spLocks noChangeArrowheads="1"/>
              </p:cNvSpPr>
              <p:nvPr/>
            </p:nvSpPr>
            <p:spPr bwMode="auto">
              <a:xfrm>
                <a:off x="3608" y="3935"/>
                <a:ext cx="50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5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32" name="Rectangle 257"/>
              <p:cNvSpPr>
                <a:spLocks noChangeArrowheads="1"/>
              </p:cNvSpPr>
              <p:nvPr/>
            </p:nvSpPr>
            <p:spPr bwMode="auto">
              <a:xfrm>
                <a:off x="3704" y="3919"/>
                <a:ext cx="62" cy="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5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33" name="Rectangle 258"/>
              <p:cNvSpPr>
                <a:spLocks noChangeArrowheads="1"/>
              </p:cNvSpPr>
              <p:nvPr/>
            </p:nvSpPr>
            <p:spPr bwMode="auto">
              <a:xfrm>
                <a:off x="3808" y="3863"/>
                <a:ext cx="55" cy="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500">
                    <a:solidFill>
                      <a:schemeClr val="tx1"/>
                    </a:solidFill>
                    <a:latin typeface="Times" panose="02020603050405020304" pitchFamily="18" charset="0"/>
                  </a:rPr>
                  <a:t>3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34" name="Rectangle 259"/>
              <p:cNvSpPr>
                <a:spLocks noChangeArrowheads="1"/>
              </p:cNvSpPr>
              <p:nvPr/>
            </p:nvSpPr>
            <p:spPr bwMode="auto">
              <a:xfrm>
                <a:off x="3887" y="3847"/>
                <a:ext cx="61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5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35" name="Rectangle 260"/>
              <p:cNvSpPr>
                <a:spLocks noChangeArrowheads="1"/>
              </p:cNvSpPr>
              <p:nvPr/>
            </p:nvSpPr>
            <p:spPr bwMode="auto">
              <a:xfrm>
                <a:off x="3975" y="3847"/>
                <a:ext cx="58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5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36" name="Rectangle 261"/>
              <p:cNvSpPr>
                <a:spLocks noChangeArrowheads="1"/>
              </p:cNvSpPr>
              <p:nvPr/>
            </p:nvSpPr>
            <p:spPr bwMode="auto">
              <a:xfrm>
                <a:off x="3800" y="4031"/>
                <a:ext cx="56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500">
                    <a:solidFill>
                      <a:schemeClr val="tx1"/>
                    </a:solidFill>
                    <a:latin typeface="Times" panose="02020603050405020304" pitchFamily="18" charset="0"/>
                  </a:rPr>
                  <a:t>1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37" name="Rectangle 262"/>
              <p:cNvSpPr>
                <a:spLocks noChangeArrowheads="1"/>
              </p:cNvSpPr>
              <p:nvPr/>
            </p:nvSpPr>
            <p:spPr bwMode="auto">
              <a:xfrm>
                <a:off x="3879" y="4015"/>
                <a:ext cx="62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500">
                    <a:solidFill>
                      <a:schemeClr val="tx1"/>
                    </a:solidFill>
                    <a:latin typeface="Symbol" panose="05050102010706020507" pitchFamily="18" charset="2"/>
                  </a:rPr>
                  <a:t>+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38" name="Rectangle 263"/>
              <p:cNvSpPr>
                <a:spLocks noChangeArrowheads="1"/>
              </p:cNvSpPr>
              <p:nvPr/>
            </p:nvSpPr>
            <p:spPr bwMode="auto">
              <a:xfrm>
                <a:off x="3967" y="4015"/>
                <a:ext cx="59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5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39" name="Line 264"/>
              <p:cNvSpPr>
                <a:spLocks noChangeShapeType="1"/>
              </p:cNvSpPr>
              <p:nvPr/>
            </p:nvSpPr>
            <p:spPr bwMode="auto">
              <a:xfrm>
                <a:off x="3800" y="3999"/>
                <a:ext cx="239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40" name="Rectangle 265"/>
              <p:cNvSpPr>
                <a:spLocks noChangeArrowheads="1"/>
              </p:cNvSpPr>
              <p:nvPr/>
            </p:nvSpPr>
            <p:spPr bwMode="auto">
              <a:xfrm>
                <a:off x="4255" y="3927"/>
                <a:ext cx="98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Contraintes planes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000" name="Group 266"/>
            <p:cNvGrpSpPr>
              <a:grpSpLocks/>
            </p:cNvGrpSpPr>
            <p:nvPr/>
          </p:nvGrpSpPr>
          <p:grpSpPr bwMode="auto">
            <a:xfrm>
              <a:off x="3789" y="857"/>
              <a:ext cx="1" cy="2075"/>
              <a:chOff x="3909" y="1425"/>
              <a:chExt cx="1" cy="2075"/>
            </a:xfrm>
          </p:grpSpPr>
          <p:sp>
            <p:nvSpPr>
              <p:cNvPr id="85312" name="Line 267"/>
              <p:cNvSpPr>
                <a:spLocks noChangeShapeType="1"/>
              </p:cNvSpPr>
              <p:nvPr/>
            </p:nvSpPr>
            <p:spPr bwMode="auto">
              <a:xfrm>
                <a:off x="3909" y="1425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13" name="Line 268"/>
              <p:cNvSpPr>
                <a:spLocks noChangeShapeType="1"/>
              </p:cNvSpPr>
              <p:nvPr/>
            </p:nvSpPr>
            <p:spPr bwMode="auto">
              <a:xfrm>
                <a:off x="3909" y="1569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14" name="Line 269"/>
              <p:cNvSpPr>
                <a:spLocks noChangeShapeType="1"/>
              </p:cNvSpPr>
              <p:nvPr/>
            </p:nvSpPr>
            <p:spPr bwMode="auto">
              <a:xfrm>
                <a:off x="3909" y="1712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15" name="Line 270"/>
              <p:cNvSpPr>
                <a:spLocks noChangeShapeType="1"/>
              </p:cNvSpPr>
              <p:nvPr/>
            </p:nvSpPr>
            <p:spPr bwMode="auto">
              <a:xfrm>
                <a:off x="3909" y="1856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16" name="Line 271"/>
              <p:cNvSpPr>
                <a:spLocks noChangeShapeType="1"/>
              </p:cNvSpPr>
              <p:nvPr/>
            </p:nvSpPr>
            <p:spPr bwMode="auto">
              <a:xfrm>
                <a:off x="3909" y="2000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17" name="Line 272"/>
              <p:cNvSpPr>
                <a:spLocks noChangeShapeType="1"/>
              </p:cNvSpPr>
              <p:nvPr/>
            </p:nvSpPr>
            <p:spPr bwMode="auto">
              <a:xfrm>
                <a:off x="3909" y="2143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18" name="Line 273"/>
              <p:cNvSpPr>
                <a:spLocks noChangeShapeType="1"/>
              </p:cNvSpPr>
              <p:nvPr/>
            </p:nvSpPr>
            <p:spPr bwMode="auto">
              <a:xfrm>
                <a:off x="3909" y="2287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19" name="Line 274"/>
              <p:cNvSpPr>
                <a:spLocks noChangeShapeType="1"/>
              </p:cNvSpPr>
              <p:nvPr/>
            </p:nvSpPr>
            <p:spPr bwMode="auto">
              <a:xfrm>
                <a:off x="3909" y="2431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20" name="Line 275"/>
              <p:cNvSpPr>
                <a:spLocks noChangeShapeType="1"/>
              </p:cNvSpPr>
              <p:nvPr/>
            </p:nvSpPr>
            <p:spPr bwMode="auto">
              <a:xfrm>
                <a:off x="3909" y="2574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21" name="Line 276"/>
              <p:cNvSpPr>
                <a:spLocks noChangeShapeType="1"/>
              </p:cNvSpPr>
              <p:nvPr/>
            </p:nvSpPr>
            <p:spPr bwMode="auto">
              <a:xfrm>
                <a:off x="3909" y="2718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22" name="Line 277"/>
              <p:cNvSpPr>
                <a:spLocks noChangeShapeType="1"/>
              </p:cNvSpPr>
              <p:nvPr/>
            </p:nvSpPr>
            <p:spPr bwMode="auto">
              <a:xfrm>
                <a:off x="3909" y="2862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23" name="Line 278"/>
              <p:cNvSpPr>
                <a:spLocks noChangeShapeType="1"/>
              </p:cNvSpPr>
              <p:nvPr/>
            </p:nvSpPr>
            <p:spPr bwMode="auto">
              <a:xfrm>
                <a:off x="3909" y="3005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24" name="Line 279"/>
              <p:cNvSpPr>
                <a:spLocks noChangeShapeType="1"/>
              </p:cNvSpPr>
              <p:nvPr/>
            </p:nvSpPr>
            <p:spPr bwMode="auto">
              <a:xfrm>
                <a:off x="3909" y="3149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25" name="Line 280"/>
              <p:cNvSpPr>
                <a:spLocks noChangeShapeType="1"/>
              </p:cNvSpPr>
              <p:nvPr/>
            </p:nvSpPr>
            <p:spPr bwMode="auto">
              <a:xfrm>
                <a:off x="3909" y="3293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26" name="Line 281"/>
              <p:cNvSpPr>
                <a:spLocks noChangeShapeType="1"/>
              </p:cNvSpPr>
              <p:nvPr/>
            </p:nvSpPr>
            <p:spPr bwMode="auto">
              <a:xfrm>
                <a:off x="3909" y="3436"/>
                <a:ext cx="1" cy="64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85001" name="Group 282"/>
            <p:cNvGrpSpPr>
              <a:grpSpLocks/>
            </p:cNvGrpSpPr>
            <p:nvPr/>
          </p:nvGrpSpPr>
          <p:grpSpPr bwMode="auto">
            <a:xfrm>
              <a:off x="2088" y="1144"/>
              <a:ext cx="1590" cy="1790"/>
              <a:chOff x="2208" y="1712"/>
              <a:chExt cx="1590" cy="1790"/>
            </a:xfrm>
          </p:grpSpPr>
          <p:sp>
            <p:nvSpPr>
              <p:cNvPr id="85120" name="Rectangle 283"/>
              <p:cNvSpPr>
                <a:spLocks noChangeArrowheads="1"/>
              </p:cNvSpPr>
              <p:nvPr/>
            </p:nvSpPr>
            <p:spPr bwMode="auto">
              <a:xfrm>
                <a:off x="2256" y="2031"/>
                <a:ext cx="5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21" name="Rectangle 284"/>
              <p:cNvSpPr>
                <a:spLocks noChangeArrowheads="1"/>
              </p:cNvSpPr>
              <p:nvPr/>
            </p:nvSpPr>
            <p:spPr bwMode="auto">
              <a:xfrm>
                <a:off x="2320" y="2103"/>
                <a:ext cx="4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xx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22" name="Rectangle 285"/>
              <p:cNvSpPr>
                <a:spLocks noChangeArrowheads="1"/>
              </p:cNvSpPr>
              <p:nvPr/>
            </p:nvSpPr>
            <p:spPr bwMode="auto">
              <a:xfrm>
                <a:off x="2408" y="2031"/>
                <a:ext cx="5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23" name="Rectangle 286"/>
              <p:cNvSpPr>
                <a:spLocks noChangeArrowheads="1"/>
              </p:cNvSpPr>
              <p:nvPr/>
            </p:nvSpPr>
            <p:spPr bwMode="auto">
              <a:xfrm>
                <a:off x="2544" y="1968"/>
                <a:ext cx="6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24" name="Rectangle 287"/>
              <p:cNvSpPr>
                <a:spLocks noChangeArrowheads="1"/>
              </p:cNvSpPr>
              <p:nvPr/>
            </p:nvSpPr>
            <p:spPr bwMode="auto">
              <a:xfrm>
                <a:off x="2607" y="2040"/>
                <a:ext cx="3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25" name="Rectangle 288"/>
              <p:cNvSpPr>
                <a:spLocks noChangeArrowheads="1"/>
              </p:cNvSpPr>
              <p:nvPr/>
            </p:nvSpPr>
            <p:spPr bwMode="auto">
              <a:xfrm>
                <a:off x="2552" y="2111"/>
                <a:ext cx="45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26" name="Rectangle 289"/>
              <p:cNvSpPr>
                <a:spLocks noChangeArrowheads="1"/>
              </p:cNvSpPr>
              <p:nvPr/>
            </p:nvSpPr>
            <p:spPr bwMode="auto">
              <a:xfrm>
                <a:off x="2599" y="2111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27" name="Rectangle 290"/>
              <p:cNvSpPr>
                <a:spLocks noChangeArrowheads="1"/>
              </p:cNvSpPr>
              <p:nvPr/>
            </p:nvSpPr>
            <p:spPr bwMode="auto">
              <a:xfrm>
                <a:off x="2655" y="2111"/>
                <a:ext cx="3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28" name="Line 291"/>
              <p:cNvSpPr>
                <a:spLocks noChangeShapeType="1"/>
              </p:cNvSpPr>
              <p:nvPr/>
            </p:nvSpPr>
            <p:spPr bwMode="auto">
              <a:xfrm>
                <a:off x="2496" y="2183"/>
                <a:ext cx="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29" name="Line 292"/>
              <p:cNvSpPr>
                <a:spLocks noChangeShapeType="1"/>
              </p:cNvSpPr>
              <p:nvPr/>
            </p:nvSpPr>
            <p:spPr bwMode="auto">
              <a:xfrm>
                <a:off x="2512" y="2183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30" name="Line 293"/>
              <p:cNvSpPr>
                <a:spLocks noChangeShapeType="1"/>
              </p:cNvSpPr>
              <p:nvPr/>
            </p:nvSpPr>
            <p:spPr bwMode="auto">
              <a:xfrm flipV="1">
                <a:off x="2528" y="2111"/>
                <a:ext cx="24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31" name="Line 294"/>
              <p:cNvSpPr>
                <a:spLocks noChangeShapeType="1"/>
              </p:cNvSpPr>
              <p:nvPr/>
            </p:nvSpPr>
            <p:spPr bwMode="auto">
              <a:xfrm>
                <a:off x="2552" y="2111"/>
                <a:ext cx="14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32" name="Line 295"/>
              <p:cNvSpPr>
                <a:spLocks noChangeShapeType="1"/>
              </p:cNvSpPr>
              <p:nvPr/>
            </p:nvSpPr>
            <p:spPr bwMode="auto">
              <a:xfrm>
                <a:off x="2488" y="2096"/>
                <a:ext cx="215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33" name="Rectangle 296"/>
              <p:cNvSpPr>
                <a:spLocks noChangeArrowheads="1"/>
              </p:cNvSpPr>
              <p:nvPr/>
            </p:nvSpPr>
            <p:spPr bwMode="auto">
              <a:xfrm>
                <a:off x="2767" y="2031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34" name="Rectangle 297"/>
              <p:cNvSpPr>
                <a:spLocks noChangeArrowheads="1"/>
              </p:cNvSpPr>
              <p:nvPr/>
            </p:nvSpPr>
            <p:spPr bwMode="auto">
              <a:xfrm>
                <a:off x="2823" y="2031"/>
                <a:ext cx="10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35" name="Rectangle 298"/>
              <p:cNvSpPr>
                <a:spLocks noChangeArrowheads="1"/>
              </p:cNvSpPr>
              <p:nvPr/>
            </p:nvSpPr>
            <p:spPr bwMode="auto">
              <a:xfrm>
                <a:off x="2951" y="1968"/>
                <a:ext cx="4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36" name="Rectangle 299"/>
              <p:cNvSpPr>
                <a:spLocks noChangeArrowheads="1"/>
              </p:cNvSpPr>
              <p:nvPr/>
            </p:nvSpPr>
            <p:spPr bwMode="auto">
              <a:xfrm>
                <a:off x="2959" y="2111"/>
                <a:ext cx="4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37" name="Line 300"/>
              <p:cNvSpPr>
                <a:spLocks noChangeShapeType="1"/>
              </p:cNvSpPr>
              <p:nvPr/>
            </p:nvSpPr>
            <p:spPr bwMode="auto">
              <a:xfrm>
                <a:off x="2959" y="2096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38" name="Rectangle 301"/>
              <p:cNvSpPr>
                <a:spLocks noChangeArrowheads="1"/>
              </p:cNvSpPr>
              <p:nvPr/>
            </p:nvSpPr>
            <p:spPr bwMode="auto">
              <a:xfrm>
                <a:off x="2719" y="1976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39" name="Rectangle 302"/>
              <p:cNvSpPr>
                <a:spLocks noChangeArrowheads="1"/>
              </p:cNvSpPr>
              <p:nvPr/>
            </p:nvSpPr>
            <p:spPr bwMode="auto">
              <a:xfrm>
                <a:off x="2711" y="2087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40" name="Rectangle 303"/>
              <p:cNvSpPr>
                <a:spLocks noChangeArrowheads="1"/>
              </p:cNvSpPr>
              <p:nvPr/>
            </p:nvSpPr>
            <p:spPr bwMode="auto">
              <a:xfrm>
                <a:off x="3023" y="1992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41" name="Rectangle 304"/>
              <p:cNvSpPr>
                <a:spLocks noChangeArrowheads="1"/>
              </p:cNvSpPr>
              <p:nvPr/>
            </p:nvSpPr>
            <p:spPr bwMode="auto">
              <a:xfrm>
                <a:off x="3015" y="2087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42" name="Rectangle 305"/>
              <p:cNvSpPr>
                <a:spLocks noChangeArrowheads="1"/>
              </p:cNvSpPr>
              <p:nvPr/>
            </p:nvSpPr>
            <p:spPr bwMode="auto">
              <a:xfrm>
                <a:off x="3119" y="2031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43" name="Rectangle 306"/>
              <p:cNvSpPr>
                <a:spLocks noChangeArrowheads="1"/>
              </p:cNvSpPr>
              <p:nvPr/>
            </p:nvSpPr>
            <p:spPr bwMode="auto">
              <a:xfrm>
                <a:off x="3183" y="2031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+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44" name="Rectangle 307"/>
              <p:cNvSpPr>
                <a:spLocks noChangeArrowheads="1"/>
              </p:cNvSpPr>
              <p:nvPr/>
            </p:nvSpPr>
            <p:spPr bwMode="auto">
              <a:xfrm>
                <a:off x="3254" y="2031"/>
                <a:ext cx="11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45" name="Rectangle 308"/>
              <p:cNvSpPr>
                <a:spLocks noChangeArrowheads="1"/>
              </p:cNvSpPr>
              <p:nvPr/>
            </p:nvSpPr>
            <p:spPr bwMode="auto">
              <a:xfrm>
                <a:off x="3390" y="1968"/>
                <a:ext cx="4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46" name="Rectangle 309"/>
              <p:cNvSpPr>
                <a:spLocks noChangeArrowheads="1"/>
              </p:cNvSpPr>
              <p:nvPr/>
            </p:nvSpPr>
            <p:spPr bwMode="auto">
              <a:xfrm>
                <a:off x="3398" y="2111"/>
                <a:ext cx="45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47" name="Line 310"/>
              <p:cNvSpPr>
                <a:spLocks noChangeShapeType="1"/>
              </p:cNvSpPr>
              <p:nvPr/>
            </p:nvSpPr>
            <p:spPr bwMode="auto">
              <a:xfrm>
                <a:off x="3390" y="2096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48" name="Rectangle 311"/>
              <p:cNvSpPr>
                <a:spLocks noChangeArrowheads="1"/>
              </p:cNvSpPr>
              <p:nvPr/>
            </p:nvSpPr>
            <p:spPr bwMode="auto">
              <a:xfrm>
                <a:off x="3462" y="2031"/>
                <a:ext cx="11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49" name="Rectangle 312"/>
              <p:cNvSpPr>
                <a:spLocks noChangeArrowheads="1"/>
              </p:cNvSpPr>
              <p:nvPr/>
            </p:nvSpPr>
            <p:spPr bwMode="auto">
              <a:xfrm>
                <a:off x="3606" y="1968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3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50" name="Rectangle 313"/>
              <p:cNvSpPr>
                <a:spLocks noChangeArrowheads="1"/>
              </p:cNvSpPr>
              <p:nvPr/>
            </p:nvSpPr>
            <p:spPr bwMode="auto">
              <a:xfrm>
                <a:off x="3646" y="1968"/>
                <a:ext cx="4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51" name="Rectangle 314"/>
              <p:cNvSpPr>
                <a:spLocks noChangeArrowheads="1"/>
              </p:cNvSpPr>
              <p:nvPr/>
            </p:nvSpPr>
            <p:spPr bwMode="auto">
              <a:xfrm>
                <a:off x="3638" y="2111"/>
                <a:ext cx="4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52" name="Line 315"/>
              <p:cNvSpPr>
                <a:spLocks noChangeShapeType="1"/>
              </p:cNvSpPr>
              <p:nvPr/>
            </p:nvSpPr>
            <p:spPr bwMode="auto">
              <a:xfrm>
                <a:off x="3606" y="2096"/>
                <a:ext cx="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53" name="Rectangle 316"/>
              <p:cNvSpPr>
                <a:spLocks noChangeArrowheads="1"/>
              </p:cNvSpPr>
              <p:nvPr/>
            </p:nvSpPr>
            <p:spPr bwMode="auto">
              <a:xfrm>
                <a:off x="3063" y="1976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54" name="Rectangle 317"/>
              <p:cNvSpPr>
                <a:spLocks noChangeArrowheads="1"/>
              </p:cNvSpPr>
              <p:nvPr/>
            </p:nvSpPr>
            <p:spPr bwMode="auto">
              <a:xfrm>
                <a:off x="3063" y="2087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55" name="Rectangle 318"/>
              <p:cNvSpPr>
                <a:spLocks noChangeArrowheads="1"/>
              </p:cNvSpPr>
              <p:nvPr/>
            </p:nvSpPr>
            <p:spPr bwMode="auto">
              <a:xfrm>
                <a:off x="3710" y="1992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56" name="Rectangle 319"/>
              <p:cNvSpPr>
                <a:spLocks noChangeArrowheads="1"/>
              </p:cNvSpPr>
              <p:nvPr/>
            </p:nvSpPr>
            <p:spPr bwMode="auto">
              <a:xfrm>
                <a:off x="3710" y="2087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57" name="Rectangle 320"/>
              <p:cNvSpPr>
                <a:spLocks noChangeArrowheads="1"/>
              </p:cNvSpPr>
              <p:nvPr/>
            </p:nvSpPr>
            <p:spPr bwMode="auto">
              <a:xfrm>
                <a:off x="2256" y="2311"/>
                <a:ext cx="5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58" name="Rectangle 321"/>
              <p:cNvSpPr>
                <a:spLocks noChangeArrowheads="1"/>
              </p:cNvSpPr>
              <p:nvPr/>
            </p:nvSpPr>
            <p:spPr bwMode="auto">
              <a:xfrm>
                <a:off x="2320" y="2383"/>
                <a:ext cx="4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yy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59" name="Rectangle 322"/>
              <p:cNvSpPr>
                <a:spLocks noChangeArrowheads="1"/>
              </p:cNvSpPr>
              <p:nvPr/>
            </p:nvSpPr>
            <p:spPr bwMode="auto">
              <a:xfrm>
                <a:off x="2408" y="2311"/>
                <a:ext cx="5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60" name="Rectangle 323"/>
              <p:cNvSpPr>
                <a:spLocks noChangeArrowheads="1"/>
              </p:cNvSpPr>
              <p:nvPr/>
            </p:nvSpPr>
            <p:spPr bwMode="auto">
              <a:xfrm>
                <a:off x="2544" y="2247"/>
                <a:ext cx="5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61" name="Rectangle 324"/>
              <p:cNvSpPr>
                <a:spLocks noChangeArrowheads="1"/>
              </p:cNvSpPr>
              <p:nvPr/>
            </p:nvSpPr>
            <p:spPr bwMode="auto">
              <a:xfrm>
                <a:off x="2607" y="2319"/>
                <a:ext cx="3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62" name="Rectangle 325"/>
              <p:cNvSpPr>
                <a:spLocks noChangeArrowheads="1"/>
              </p:cNvSpPr>
              <p:nvPr/>
            </p:nvSpPr>
            <p:spPr bwMode="auto">
              <a:xfrm>
                <a:off x="2560" y="2383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63" name="Rectangle 326"/>
              <p:cNvSpPr>
                <a:spLocks noChangeArrowheads="1"/>
              </p:cNvSpPr>
              <p:nvPr/>
            </p:nvSpPr>
            <p:spPr bwMode="auto">
              <a:xfrm>
                <a:off x="2599" y="2383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64" name="Rectangle 327"/>
              <p:cNvSpPr>
                <a:spLocks noChangeArrowheads="1"/>
              </p:cNvSpPr>
              <p:nvPr/>
            </p:nvSpPr>
            <p:spPr bwMode="auto">
              <a:xfrm>
                <a:off x="2647" y="2383"/>
                <a:ext cx="3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65" name="Line 328"/>
              <p:cNvSpPr>
                <a:spLocks noChangeShapeType="1"/>
              </p:cNvSpPr>
              <p:nvPr/>
            </p:nvSpPr>
            <p:spPr bwMode="auto">
              <a:xfrm>
                <a:off x="2496" y="2455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66" name="Line 329"/>
              <p:cNvSpPr>
                <a:spLocks noChangeShapeType="1"/>
              </p:cNvSpPr>
              <p:nvPr/>
            </p:nvSpPr>
            <p:spPr bwMode="auto">
              <a:xfrm>
                <a:off x="2512" y="2455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67" name="Line 330"/>
              <p:cNvSpPr>
                <a:spLocks noChangeShapeType="1"/>
              </p:cNvSpPr>
              <p:nvPr/>
            </p:nvSpPr>
            <p:spPr bwMode="auto">
              <a:xfrm flipV="1">
                <a:off x="2528" y="2391"/>
                <a:ext cx="24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68" name="Line 331"/>
              <p:cNvSpPr>
                <a:spLocks noChangeShapeType="1"/>
              </p:cNvSpPr>
              <p:nvPr/>
            </p:nvSpPr>
            <p:spPr bwMode="auto">
              <a:xfrm>
                <a:off x="2552" y="2391"/>
                <a:ext cx="14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69" name="Line 332"/>
              <p:cNvSpPr>
                <a:spLocks noChangeShapeType="1"/>
              </p:cNvSpPr>
              <p:nvPr/>
            </p:nvSpPr>
            <p:spPr bwMode="auto">
              <a:xfrm>
                <a:off x="2488" y="2375"/>
                <a:ext cx="215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70" name="Rectangle 333"/>
              <p:cNvSpPr>
                <a:spLocks noChangeArrowheads="1"/>
              </p:cNvSpPr>
              <p:nvPr/>
            </p:nvSpPr>
            <p:spPr bwMode="auto">
              <a:xfrm>
                <a:off x="2719" y="2311"/>
                <a:ext cx="10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71" name="Rectangle 334"/>
              <p:cNvSpPr>
                <a:spLocks noChangeArrowheads="1"/>
              </p:cNvSpPr>
              <p:nvPr/>
            </p:nvSpPr>
            <p:spPr bwMode="auto">
              <a:xfrm>
                <a:off x="2847" y="2247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72" name="Rectangle 335"/>
              <p:cNvSpPr>
                <a:spLocks noChangeArrowheads="1"/>
              </p:cNvSpPr>
              <p:nvPr/>
            </p:nvSpPr>
            <p:spPr bwMode="auto">
              <a:xfrm>
                <a:off x="2855" y="2383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73" name="Line 336"/>
              <p:cNvSpPr>
                <a:spLocks noChangeShapeType="1"/>
              </p:cNvSpPr>
              <p:nvPr/>
            </p:nvSpPr>
            <p:spPr bwMode="auto">
              <a:xfrm>
                <a:off x="2847" y="2375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74" name="Rectangle 337"/>
              <p:cNvSpPr>
                <a:spLocks noChangeArrowheads="1"/>
              </p:cNvSpPr>
              <p:nvPr/>
            </p:nvSpPr>
            <p:spPr bwMode="auto">
              <a:xfrm>
                <a:off x="2919" y="2311"/>
                <a:ext cx="11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75" name="Rectangle 338"/>
              <p:cNvSpPr>
                <a:spLocks noChangeArrowheads="1"/>
              </p:cNvSpPr>
              <p:nvPr/>
            </p:nvSpPr>
            <p:spPr bwMode="auto">
              <a:xfrm>
                <a:off x="3055" y="2247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76" name="Rectangle 339"/>
              <p:cNvSpPr>
                <a:spLocks noChangeArrowheads="1"/>
              </p:cNvSpPr>
              <p:nvPr/>
            </p:nvSpPr>
            <p:spPr bwMode="auto">
              <a:xfrm>
                <a:off x="3071" y="2383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77" name="Line 340"/>
              <p:cNvSpPr>
                <a:spLocks noChangeShapeType="1"/>
              </p:cNvSpPr>
              <p:nvPr/>
            </p:nvSpPr>
            <p:spPr bwMode="auto">
              <a:xfrm>
                <a:off x="3055" y="2375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78" name="Rectangle 341"/>
              <p:cNvSpPr>
                <a:spLocks noChangeArrowheads="1"/>
              </p:cNvSpPr>
              <p:nvPr/>
            </p:nvSpPr>
            <p:spPr bwMode="auto">
              <a:xfrm>
                <a:off x="3127" y="2311"/>
                <a:ext cx="118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79" name="Rectangle 342"/>
              <p:cNvSpPr>
                <a:spLocks noChangeArrowheads="1"/>
              </p:cNvSpPr>
              <p:nvPr/>
            </p:nvSpPr>
            <p:spPr bwMode="auto">
              <a:xfrm>
                <a:off x="3270" y="2247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3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80" name="Rectangle 343"/>
              <p:cNvSpPr>
                <a:spLocks noChangeArrowheads="1"/>
              </p:cNvSpPr>
              <p:nvPr/>
            </p:nvSpPr>
            <p:spPr bwMode="auto">
              <a:xfrm>
                <a:off x="3310" y="2247"/>
                <a:ext cx="4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81" name="Rectangle 344"/>
              <p:cNvSpPr>
                <a:spLocks noChangeArrowheads="1"/>
              </p:cNvSpPr>
              <p:nvPr/>
            </p:nvSpPr>
            <p:spPr bwMode="auto">
              <a:xfrm>
                <a:off x="3302" y="2383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82" name="Line 345"/>
              <p:cNvSpPr>
                <a:spLocks noChangeShapeType="1"/>
              </p:cNvSpPr>
              <p:nvPr/>
            </p:nvSpPr>
            <p:spPr bwMode="auto">
              <a:xfrm>
                <a:off x="3270" y="2375"/>
                <a:ext cx="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83" name="Rectangle 346"/>
              <p:cNvSpPr>
                <a:spLocks noChangeArrowheads="1"/>
              </p:cNvSpPr>
              <p:nvPr/>
            </p:nvSpPr>
            <p:spPr bwMode="auto">
              <a:xfrm>
                <a:off x="2256" y="2590"/>
                <a:ext cx="5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84" name="Rectangle 347"/>
              <p:cNvSpPr>
                <a:spLocks noChangeArrowheads="1"/>
              </p:cNvSpPr>
              <p:nvPr/>
            </p:nvSpPr>
            <p:spPr bwMode="auto">
              <a:xfrm>
                <a:off x="2320" y="2662"/>
                <a:ext cx="4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xy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85" name="Rectangle 348"/>
              <p:cNvSpPr>
                <a:spLocks noChangeArrowheads="1"/>
              </p:cNvSpPr>
              <p:nvPr/>
            </p:nvSpPr>
            <p:spPr bwMode="auto">
              <a:xfrm>
                <a:off x="2408" y="2590"/>
                <a:ext cx="5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86" name="Rectangle 349"/>
              <p:cNvSpPr>
                <a:spLocks noChangeArrowheads="1"/>
              </p:cNvSpPr>
              <p:nvPr/>
            </p:nvSpPr>
            <p:spPr bwMode="auto">
              <a:xfrm>
                <a:off x="2544" y="2526"/>
                <a:ext cx="6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87" name="Rectangle 350"/>
              <p:cNvSpPr>
                <a:spLocks noChangeArrowheads="1"/>
              </p:cNvSpPr>
              <p:nvPr/>
            </p:nvSpPr>
            <p:spPr bwMode="auto">
              <a:xfrm>
                <a:off x="2607" y="2598"/>
                <a:ext cx="3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88" name="Rectangle 351"/>
              <p:cNvSpPr>
                <a:spLocks noChangeArrowheads="1"/>
              </p:cNvSpPr>
              <p:nvPr/>
            </p:nvSpPr>
            <p:spPr bwMode="auto">
              <a:xfrm>
                <a:off x="2552" y="2662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89" name="Rectangle 352"/>
              <p:cNvSpPr>
                <a:spLocks noChangeArrowheads="1"/>
              </p:cNvSpPr>
              <p:nvPr/>
            </p:nvSpPr>
            <p:spPr bwMode="auto">
              <a:xfrm>
                <a:off x="2591" y="2662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90" name="Rectangle 353"/>
              <p:cNvSpPr>
                <a:spLocks noChangeArrowheads="1"/>
              </p:cNvSpPr>
              <p:nvPr/>
            </p:nvSpPr>
            <p:spPr bwMode="auto">
              <a:xfrm>
                <a:off x="2655" y="2662"/>
                <a:ext cx="3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91" name="Line 354"/>
              <p:cNvSpPr>
                <a:spLocks noChangeShapeType="1"/>
              </p:cNvSpPr>
              <p:nvPr/>
            </p:nvSpPr>
            <p:spPr bwMode="auto">
              <a:xfrm>
                <a:off x="2496" y="273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92" name="Line 355"/>
              <p:cNvSpPr>
                <a:spLocks noChangeShapeType="1"/>
              </p:cNvSpPr>
              <p:nvPr/>
            </p:nvSpPr>
            <p:spPr bwMode="auto">
              <a:xfrm>
                <a:off x="2512" y="2734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93" name="Line 356"/>
              <p:cNvSpPr>
                <a:spLocks noChangeShapeType="1"/>
              </p:cNvSpPr>
              <p:nvPr/>
            </p:nvSpPr>
            <p:spPr bwMode="auto">
              <a:xfrm flipV="1">
                <a:off x="2528" y="2670"/>
                <a:ext cx="24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94" name="Line 357"/>
              <p:cNvSpPr>
                <a:spLocks noChangeShapeType="1"/>
              </p:cNvSpPr>
              <p:nvPr/>
            </p:nvSpPr>
            <p:spPr bwMode="auto">
              <a:xfrm>
                <a:off x="2552" y="2670"/>
                <a:ext cx="143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95" name="Line 358"/>
              <p:cNvSpPr>
                <a:spLocks noChangeShapeType="1"/>
              </p:cNvSpPr>
              <p:nvPr/>
            </p:nvSpPr>
            <p:spPr bwMode="auto">
              <a:xfrm>
                <a:off x="2488" y="2654"/>
                <a:ext cx="215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96" name="Rectangle 359"/>
              <p:cNvSpPr>
                <a:spLocks noChangeArrowheads="1"/>
              </p:cNvSpPr>
              <p:nvPr/>
            </p:nvSpPr>
            <p:spPr bwMode="auto">
              <a:xfrm>
                <a:off x="2719" y="2590"/>
                <a:ext cx="118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97" name="Rectangle 360"/>
              <p:cNvSpPr>
                <a:spLocks noChangeArrowheads="1"/>
              </p:cNvSpPr>
              <p:nvPr/>
            </p:nvSpPr>
            <p:spPr bwMode="auto">
              <a:xfrm>
                <a:off x="2863" y="2526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98" name="Rectangle 361"/>
              <p:cNvSpPr>
                <a:spLocks noChangeArrowheads="1"/>
              </p:cNvSpPr>
              <p:nvPr/>
            </p:nvSpPr>
            <p:spPr bwMode="auto">
              <a:xfrm>
                <a:off x="2871" y="2662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99" name="Line 362"/>
              <p:cNvSpPr>
                <a:spLocks noChangeShapeType="1"/>
              </p:cNvSpPr>
              <p:nvPr/>
            </p:nvSpPr>
            <p:spPr bwMode="auto">
              <a:xfrm>
                <a:off x="2863" y="2654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00" name="Rectangle 363"/>
              <p:cNvSpPr>
                <a:spLocks noChangeArrowheads="1"/>
              </p:cNvSpPr>
              <p:nvPr/>
            </p:nvSpPr>
            <p:spPr bwMode="auto">
              <a:xfrm>
                <a:off x="2975" y="2590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1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01" name="Rectangle 364"/>
              <p:cNvSpPr>
                <a:spLocks noChangeArrowheads="1"/>
              </p:cNvSpPr>
              <p:nvPr/>
            </p:nvSpPr>
            <p:spPr bwMode="auto">
              <a:xfrm>
                <a:off x="3031" y="2590"/>
                <a:ext cx="5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02" name="Rectangle 365"/>
              <p:cNvSpPr>
                <a:spLocks noChangeArrowheads="1"/>
              </p:cNvSpPr>
              <p:nvPr/>
            </p:nvSpPr>
            <p:spPr bwMode="auto">
              <a:xfrm>
                <a:off x="3095" y="2590"/>
                <a:ext cx="10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03" name="Rectangle 366"/>
              <p:cNvSpPr>
                <a:spLocks noChangeArrowheads="1"/>
              </p:cNvSpPr>
              <p:nvPr/>
            </p:nvSpPr>
            <p:spPr bwMode="auto">
              <a:xfrm>
                <a:off x="3222" y="2526"/>
                <a:ext cx="4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04" name="Rectangle 367"/>
              <p:cNvSpPr>
                <a:spLocks noChangeArrowheads="1"/>
              </p:cNvSpPr>
              <p:nvPr/>
            </p:nvSpPr>
            <p:spPr bwMode="auto">
              <a:xfrm>
                <a:off x="3230" y="2662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05" name="Line 368"/>
              <p:cNvSpPr>
                <a:spLocks noChangeShapeType="1"/>
              </p:cNvSpPr>
              <p:nvPr/>
            </p:nvSpPr>
            <p:spPr bwMode="auto">
              <a:xfrm>
                <a:off x="3222" y="2654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06" name="Rectangle 369"/>
              <p:cNvSpPr>
                <a:spLocks noChangeArrowheads="1"/>
              </p:cNvSpPr>
              <p:nvPr/>
            </p:nvSpPr>
            <p:spPr bwMode="auto">
              <a:xfrm>
                <a:off x="3294" y="2590"/>
                <a:ext cx="10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07" name="Rectangle 370"/>
              <p:cNvSpPr>
                <a:spLocks noChangeArrowheads="1"/>
              </p:cNvSpPr>
              <p:nvPr/>
            </p:nvSpPr>
            <p:spPr bwMode="auto">
              <a:xfrm>
                <a:off x="3430" y="2526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3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08" name="Rectangle 371"/>
              <p:cNvSpPr>
                <a:spLocks noChangeArrowheads="1"/>
              </p:cNvSpPr>
              <p:nvPr/>
            </p:nvSpPr>
            <p:spPr bwMode="auto">
              <a:xfrm>
                <a:off x="3470" y="2526"/>
                <a:ext cx="4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09" name="Rectangle 372"/>
              <p:cNvSpPr>
                <a:spLocks noChangeArrowheads="1"/>
              </p:cNvSpPr>
              <p:nvPr/>
            </p:nvSpPr>
            <p:spPr bwMode="auto">
              <a:xfrm>
                <a:off x="3454" y="2662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10" name="Line 373"/>
              <p:cNvSpPr>
                <a:spLocks noChangeShapeType="1"/>
              </p:cNvSpPr>
              <p:nvPr/>
            </p:nvSpPr>
            <p:spPr bwMode="auto">
              <a:xfrm>
                <a:off x="3422" y="2654"/>
                <a:ext cx="9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11" name="Rectangle 374"/>
              <p:cNvSpPr>
                <a:spLocks noChangeArrowheads="1"/>
              </p:cNvSpPr>
              <p:nvPr/>
            </p:nvSpPr>
            <p:spPr bwMode="auto">
              <a:xfrm>
                <a:off x="2935" y="2534"/>
                <a:ext cx="5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12" name="Rectangle 375"/>
              <p:cNvSpPr>
                <a:spLocks noChangeArrowheads="1"/>
              </p:cNvSpPr>
              <p:nvPr/>
            </p:nvSpPr>
            <p:spPr bwMode="auto">
              <a:xfrm>
                <a:off x="2927" y="2646"/>
                <a:ext cx="57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13" name="Rectangle 376"/>
              <p:cNvSpPr>
                <a:spLocks noChangeArrowheads="1"/>
              </p:cNvSpPr>
              <p:nvPr/>
            </p:nvSpPr>
            <p:spPr bwMode="auto">
              <a:xfrm>
                <a:off x="3534" y="2550"/>
                <a:ext cx="5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14" name="Rectangle 377"/>
              <p:cNvSpPr>
                <a:spLocks noChangeArrowheads="1"/>
              </p:cNvSpPr>
              <p:nvPr/>
            </p:nvSpPr>
            <p:spPr bwMode="auto">
              <a:xfrm>
                <a:off x="3534" y="2646"/>
                <a:ext cx="57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15" name="Rectangle 378"/>
              <p:cNvSpPr>
                <a:spLocks noChangeArrowheads="1"/>
              </p:cNvSpPr>
              <p:nvPr/>
            </p:nvSpPr>
            <p:spPr bwMode="auto">
              <a:xfrm>
                <a:off x="2208" y="1968"/>
                <a:ext cx="6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ì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16" name="Rectangle 379"/>
              <p:cNvSpPr>
                <a:spLocks noChangeArrowheads="1"/>
              </p:cNvSpPr>
              <p:nvPr/>
            </p:nvSpPr>
            <p:spPr bwMode="auto">
              <a:xfrm>
                <a:off x="2208" y="2319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í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17" name="Rectangle 380"/>
              <p:cNvSpPr>
                <a:spLocks noChangeArrowheads="1"/>
              </p:cNvSpPr>
              <p:nvPr/>
            </p:nvSpPr>
            <p:spPr bwMode="auto">
              <a:xfrm>
                <a:off x="2208" y="2103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18" name="Rectangle 381"/>
              <p:cNvSpPr>
                <a:spLocks noChangeArrowheads="1"/>
              </p:cNvSpPr>
              <p:nvPr/>
            </p:nvSpPr>
            <p:spPr bwMode="auto">
              <a:xfrm>
                <a:off x="2208" y="2215"/>
                <a:ext cx="6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19" name="Rectangle 382"/>
              <p:cNvSpPr>
                <a:spLocks noChangeArrowheads="1"/>
              </p:cNvSpPr>
              <p:nvPr/>
            </p:nvSpPr>
            <p:spPr bwMode="auto">
              <a:xfrm>
                <a:off x="2208" y="2670"/>
                <a:ext cx="6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î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0" name="Rectangle 383"/>
              <p:cNvSpPr>
                <a:spLocks noChangeArrowheads="1"/>
              </p:cNvSpPr>
              <p:nvPr/>
            </p:nvSpPr>
            <p:spPr bwMode="auto">
              <a:xfrm>
                <a:off x="2208" y="2446"/>
                <a:ext cx="6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1" name="Rectangle 384"/>
              <p:cNvSpPr>
                <a:spLocks noChangeArrowheads="1"/>
              </p:cNvSpPr>
              <p:nvPr/>
            </p:nvSpPr>
            <p:spPr bwMode="auto">
              <a:xfrm>
                <a:off x="2208" y="2582"/>
                <a:ext cx="6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2" name="Rectangle 385"/>
              <p:cNvSpPr>
                <a:spLocks noChangeArrowheads="1"/>
              </p:cNvSpPr>
              <p:nvPr/>
            </p:nvSpPr>
            <p:spPr bwMode="auto">
              <a:xfrm>
                <a:off x="2256" y="301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u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3" name="Rectangle 386"/>
              <p:cNvSpPr>
                <a:spLocks noChangeArrowheads="1"/>
              </p:cNvSpPr>
              <p:nvPr/>
            </p:nvSpPr>
            <p:spPr bwMode="auto">
              <a:xfrm>
                <a:off x="2304" y="3085"/>
                <a:ext cx="2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x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4" name="Rectangle 387"/>
              <p:cNvSpPr>
                <a:spLocks noChangeArrowheads="1"/>
              </p:cNvSpPr>
              <p:nvPr/>
            </p:nvSpPr>
            <p:spPr bwMode="auto">
              <a:xfrm>
                <a:off x="2368" y="3013"/>
                <a:ext cx="5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5" name="Rectangle 388"/>
              <p:cNvSpPr>
                <a:spLocks noChangeArrowheads="1"/>
              </p:cNvSpPr>
              <p:nvPr/>
            </p:nvSpPr>
            <p:spPr bwMode="auto">
              <a:xfrm>
                <a:off x="2456" y="2941"/>
                <a:ext cx="5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6" name="Rectangle 389"/>
              <p:cNvSpPr>
                <a:spLocks noChangeArrowheads="1"/>
              </p:cNvSpPr>
              <p:nvPr/>
            </p:nvSpPr>
            <p:spPr bwMode="auto">
              <a:xfrm>
                <a:off x="2512" y="3013"/>
                <a:ext cx="3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7" name="Rectangle 390"/>
              <p:cNvSpPr>
                <a:spLocks noChangeArrowheads="1"/>
              </p:cNvSpPr>
              <p:nvPr/>
            </p:nvSpPr>
            <p:spPr bwMode="auto">
              <a:xfrm>
                <a:off x="2456" y="3085"/>
                <a:ext cx="4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8" name="Rectangle 391"/>
              <p:cNvSpPr>
                <a:spLocks noChangeArrowheads="1"/>
              </p:cNvSpPr>
              <p:nvPr/>
            </p:nvSpPr>
            <p:spPr bwMode="auto">
              <a:xfrm>
                <a:off x="2512" y="3085"/>
                <a:ext cx="51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m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29" name="Line 392"/>
              <p:cNvSpPr>
                <a:spLocks noChangeShapeType="1"/>
              </p:cNvSpPr>
              <p:nvPr/>
            </p:nvSpPr>
            <p:spPr bwMode="auto">
              <a:xfrm>
                <a:off x="2448" y="3069"/>
                <a:ext cx="119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30" name="Rectangle 393"/>
              <p:cNvSpPr>
                <a:spLocks noChangeArrowheads="1"/>
              </p:cNvSpPr>
              <p:nvPr/>
            </p:nvSpPr>
            <p:spPr bwMode="auto">
              <a:xfrm>
                <a:off x="2695" y="2941"/>
                <a:ext cx="3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31" name="Rectangle 394"/>
              <p:cNvSpPr>
                <a:spLocks noChangeArrowheads="1"/>
              </p:cNvSpPr>
              <p:nvPr/>
            </p:nvSpPr>
            <p:spPr bwMode="auto">
              <a:xfrm>
                <a:off x="2655" y="3085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32" name="Rectangle 395"/>
              <p:cNvSpPr>
                <a:spLocks noChangeArrowheads="1"/>
              </p:cNvSpPr>
              <p:nvPr/>
            </p:nvSpPr>
            <p:spPr bwMode="auto">
              <a:xfrm>
                <a:off x="2703" y="3085"/>
                <a:ext cx="4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33" name="Line 396"/>
              <p:cNvSpPr>
                <a:spLocks noChangeShapeType="1"/>
              </p:cNvSpPr>
              <p:nvPr/>
            </p:nvSpPr>
            <p:spPr bwMode="auto">
              <a:xfrm>
                <a:off x="2655" y="3069"/>
                <a:ext cx="1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34" name="Line 397"/>
              <p:cNvSpPr>
                <a:spLocks noChangeShapeType="1"/>
              </p:cNvSpPr>
              <p:nvPr/>
            </p:nvSpPr>
            <p:spPr bwMode="auto">
              <a:xfrm>
                <a:off x="2591" y="3101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35" name="Line 398"/>
              <p:cNvSpPr>
                <a:spLocks noChangeShapeType="1"/>
              </p:cNvSpPr>
              <p:nvPr/>
            </p:nvSpPr>
            <p:spPr bwMode="auto">
              <a:xfrm>
                <a:off x="2607" y="3101"/>
                <a:ext cx="16" cy="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36" name="Line 399"/>
              <p:cNvSpPr>
                <a:spLocks noChangeShapeType="1"/>
              </p:cNvSpPr>
              <p:nvPr/>
            </p:nvSpPr>
            <p:spPr bwMode="auto">
              <a:xfrm flipV="1">
                <a:off x="2623" y="2958"/>
                <a:ext cx="24" cy="22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37" name="Line 400"/>
              <p:cNvSpPr>
                <a:spLocks noChangeShapeType="1"/>
              </p:cNvSpPr>
              <p:nvPr/>
            </p:nvSpPr>
            <p:spPr bwMode="auto">
              <a:xfrm>
                <a:off x="2647" y="2958"/>
                <a:ext cx="12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38" name="Rectangle 401"/>
              <p:cNvSpPr>
                <a:spLocks noChangeArrowheads="1"/>
              </p:cNvSpPr>
              <p:nvPr/>
            </p:nvSpPr>
            <p:spPr bwMode="auto">
              <a:xfrm>
                <a:off x="2799" y="3013"/>
                <a:ext cx="10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39" name="Rectangle 402"/>
              <p:cNvSpPr>
                <a:spLocks noChangeArrowheads="1"/>
              </p:cNvSpPr>
              <p:nvPr/>
            </p:nvSpPr>
            <p:spPr bwMode="auto">
              <a:xfrm>
                <a:off x="2919" y="2941"/>
                <a:ext cx="4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40" name="Rectangle 403"/>
              <p:cNvSpPr>
                <a:spLocks noChangeArrowheads="1"/>
              </p:cNvSpPr>
              <p:nvPr/>
            </p:nvSpPr>
            <p:spPr bwMode="auto">
              <a:xfrm>
                <a:off x="2927" y="3085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41" name="Line 404"/>
              <p:cNvSpPr>
                <a:spLocks noChangeShapeType="1"/>
              </p:cNvSpPr>
              <p:nvPr/>
            </p:nvSpPr>
            <p:spPr bwMode="auto">
              <a:xfrm>
                <a:off x="2927" y="3069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42" name="Rectangle 405"/>
              <p:cNvSpPr>
                <a:spLocks noChangeArrowheads="1"/>
              </p:cNvSpPr>
              <p:nvPr/>
            </p:nvSpPr>
            <p:spPr bwMode="auto">
              <a:xfrm>
                <a:off x="3039" y="3013"/>
                <a:ext cx="40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43" name="Rectangle 406"/>
              <p:cNvSpPr>
                <a:spLocks noChangeArrowheads="1"/>
              </p:cNvSpPr>
              <p:nvPr/>
            </p:nvSpPr>
            <p:spPr bwMode="auto">
              <a:xfrm>
                <a:off x="3111" y="3013"/>
                <a:ext cx="4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+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44" name="Rectangle 407"/>
              <p:cNvSpPr>
                <a:spLocks noChangeArrowheads="1"/>
              </p:cNvSpPr>
              <p:nvPr/>
            </p:nvSpPr>
            <p:spPr bwMode="auto">
              <a:xfrm>
                <a:off x="3167" y="301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1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45" name="Rectangle 408"/>
              <p:cNvSpPr>
                <a:spLocks noChangeArrowheads="1"/>
              </p:cNvSpPr>
              <p:nvPr/>
            </p:nvSpPr>
            <p:spPr bwMode="auto">
              <a:xfrm>
                <a:off x="3230" y="3013"/>
                <a:ext cx="4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+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46" name="Rectangle 409"/>
              <p:cNvSpPr>
                <a:spLocks noChangeArrowheads="1"/>
              </p:cNvSpPr>
              <p:nvPr/>
            </p:nvSpPr>
            <p:spPr bwMode="auto">
              <a:xfrm>
                <a:off x="3310" y="3013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47" name="Rectangle 410"/>
              <p:cNvSpPr>
                <a:spLocks noChangeArrowheads="1"/>
              </p:cNvSpPr>
              <p:nvPr/>
            </p:nvSpPr>
            <p:spPr bwMode="auto">
              <a:xfrm>
                <a:off x="3366" y="3013"/>
                <a:ext cx="11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48" name="Rectangle 411"/>
              <p:cNvSpPr>
                <a:spLocks noChangeArrowheads="1"/>
              </p:cNvSpPr>
              <p:nvPr/>
            </p:nvSpPr>
            <p:spPr bwMode="auto">
              <a:xfrm>
                <a:off x="3502" y="3013"/>
                <a:ext cx="2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49" name="Rectangle 412"/>
              <p:cNvSpPr>
                <a:spLocks noChangeArrowheads="1"/>
              </p:cNvSpPr>
              <p:nvPr/>
            </p:nvSpPr>
            <p:spPr bwMode="auto">
              <a:xfrm>
                <a:off x="3542" y="2941"/>
                <a:ext cx="4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50" name="Rectangle 413"/>
              <p:cNvSpPr>
                <a:spLocks noChangeArrowheads="1"/>
              </p:cNvSpPr>
              <p:nvPr/>
            </p:nvSpPr>
            <p:spPr bwMode="auto">
              <a:xfrm>
                <a:off x="3550" y="3085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51" name="Line 414"/>
              <p:cNvSpPr>
                <a:spLocks noChangeShapeType="1"/>
              </p:cNvSpPr>
              <p:nvPr/>
            </p:nvSpPr>
            <p:spPr bwMode="auto">
              <a:xfrm>
                <a:off x="3542" y="3069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52" name="Rectangle 415"/>
              <p:cNvSpPr>
                <a:spLocks noChangeArrowheads="1"/>
              </p:cNvSpPr>
              <p:nvPr/>
            </p:nvSpPr>
            <p:spPr bwMode="auto">
              <a:xfrm>
                <a:off x="2999" y="2949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53" name="Rectangle 416"/>
              <p:cNvSpPr>
                <a:spLocks noChangeArrowheads="1"/>
              </p:cNvSpPr>
              <p:nvPr/>
            </p:nvSpPr>
            <p:spPr bwMode="auto">
              <a:xfrm>
                <a:off x="2991" y="3069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54" name="Rectangle 417"/>
              <p:cNvSpPr>
                <a:spLocks noChangeArrowheads="1"/>
              </p:cNvSpPr>
              <p:nvPr/>
            </p:nvSpPr>
            <p:spPr bwMode="auto">
              <a:xfrm>
                <a:off x="3606" y="2965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55" name="Rectangle 418"/>
              <p:cNvSpPr>
                <a:spLocks noChangeArrowheads="1"/>
              </p:cNvSpPr>
              <p:nvPr/>
            </p:nvSpPr>
            <p:spPr bwMode="auto">
              <a:xfrm>
                <a:off x="3606" y="3069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56" name="Rectangle 419"/>
              <p:cNvSpPr>
                <a:spLocks noChangeArrowheads="1"/>
              </p:cNvSpPr>
              <p:nvPr/>
            </p:nvSpPr>
            <p:spPr bwMode="auto">
              <a:xfrm>
                <a:off x="2256" y="3317"/>
                <a:ext cx="45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u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57" name="Rectangle 420"/>
              <p:cNvSpPr>
                <a:spLocks noChangeArrowheads="1"/>
              </p:cNvSpPr>
              <p:nvPr/>
            </p:nvSpPr>
            <p:spPr bwMode="auto">
              <a:xfrm>
                <a:off x="2304" y="3388"/>
                <a:ext cx="2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y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58" name="Rectangle 421"/>
              <p:cNvSpPr>
                <a:spLocks noChangeArrowheads="1"/>
              </p:cNvSpPr>
              <p:nvPr/>
            </p:nvSpPr>
            <p:spPr bwMode="auto">
              <a:xfrm>
                <a:off x="2360" y="3317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59" name="Rectangle 422"/>
              <p:cNvSpPr>
                <a:spLocks noChangeArrowheads="1"/>
              </p:cNvSpPr>
              <p:nvPr/>
            </p:nvSpPr>
            <p:spPr bwMode="auto">
              <a:xfrm>
                <a:off x="2456" y="3253"/>
                <a:ext cx="5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60" name="Rectangle 423"/>
              <p:cNvSpPr>
                <a:spLocks noChangeArrowheads="1"/>
              </p:cNvSpPr>
              <p:nvPr/>
            </p:nvSpPr>
            <p:spPr bwMode="auto">
              <a:xfrm>
                <a:off x="2520" y="3325"/>
                <a:ext cx="3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61" name="Rectangle 424"/>
              <p:cNvSpPr>
                <a:spLocks noChangeArrowheads="1"/>
              </p:cNvSpPr>
              <p:nvPr/>
            </p:nvSpPr>
            <p:spPr bwMode="auto">
              <a:xfrm>
                <a:off x="2456" y="3388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62" name="Rectangle 425"/>
              <p:cNvSpPr>
                <a:spLocks noChangeArrowheads="1"/>
              </p:cNvSpPr>
              <p:nvPr/>
            </p:nvSpPr>
            <p:spPr bwMode="auto">
              <a:xfrm>
                <a:off x="2504" y="3388"/>
                <a:ext cx="51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m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63" name="Line 426"/>
              <p:cNvSpPr>
                <a:spLocks noChangeShapeType="1"/>
              </p:cNvSpPr>
              <p:nvPr/>
            </p:nvSpPr>
            <p:spPr bwMode="auto">
              <a:xfrm>
                <a:off x="2440" y="3389"/>
                <a:ext cx="127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64" name="Rectangle 427"/>
              <p:cNvSpPr>
                <a:spLocks noChangeArrowheads="1"/>
              </p:cNvSpPr>
              <p:nvPr/>
            </p:nvSpPr>
            <p:spPr bwMode="auto">
              <a:xfrm>
                <a:off x="2695" y="3253"/>
                <a:ext cx="3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65" name="Rectangle 428"/>
              <p:cNvSpPr>
                <a:spLocks noChangeArrowheads="1"/>
              </p:cNvSpPr>
              <p:nvPr/>
            </p:nvSpPr>
            <p:spPr bwMode="auto">
              <a:xfrm>
                <a:off x="2655" y="3388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66" name="Rectangle 429"/>
              <p:cNvSpPr>
                <a:spLocks noChangeArrowheads="1"/>
              </p:cNvSpPr>
              <p:nvPr/>
            </p:nvSpPr>
            <p:spPr bwMode="auto">
              <a:xfrm>
                <a:off x="2703" y="3388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67" name="Line 430"/>
              <p:cNvSpPr>
                <a:spLocks noChangeShapeType="1"/>
              </p:cNvSpPr>
              <p:nvPr/>
            </p:nvSpPr>
            <p:spPr bwMode="auto">
              <a:xfrm>
                <a:off x="2655" y="3389"/>
                <a:ext cx="1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68" name="Line 431"/>
              <p:cNvSpPr>
                <a:spLocks noChangeShapeType="1"/>
              </p:cNvSpPr>
              <p:nvPr/>
            </p:nvSpPr>
            <p:spPr bwMode="auto">
              <a:xfrm>
                <a:off x="2591" y="3413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69" name="Line 432"/>
              <p:cNvSpPr>
                <a:spLocks noChangeShapeType="1"/>
              </p:cNvSpPr>
              <p:nvPr/>
            </p:nvSpPr>
            <p:spPr bwMode="auto">
              <a:xfrm>
                <a:off x="2607" y="3413"/>
                <a:ext cx="16" cy="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70" name="Line 433"/>
              <p:cNvSpPr>
                <a:spLocks noChangeShapeType="1"/>
              </p:cNvSpPr>
              <p:nvPr/>
            </p:nvSpPr>
            <p:spPr bwMode="auto">
              <a:xfrm flipV="1">
                <a:off x="2623" y="3261"/>
                <a:ext cx="24" cy="23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71" name="Line 434"/>
              <p:cNvSpPr>
                <a:spLocks noChangeShapeType="1"/>
              </p:cNvSpPr>
              <p:nvPr/>
            </p:nvSpPr>
            <p:spPr bwMode="auto">
              <a:xfrm>
                <a:off x="2647" y="3261"/>
                <a:ext cx="12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72" name="Rectangle 435"/>
              <p:cNvSpPr>
                <a:spLocks noChangeArrowheads="1"/>
              </p:cNvSpPr>
              <p:nvPr/>
            </p:nvSpPr>
            <p:spPr bwMode="auto">
              <a:xfrm>
                <a:off x="2839" y="3317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73" name="Rectangle 436"/>
              <p:cNvSpPr>
                <a:spLocks noChangeArrowheads="1"/>
              </p:cNvSpPr>
              <p:nvPr/>
            </p:nvSpPr>
            <p:spPr bwMode="auto">
              <a:xfrm>
                <a:off x="2895" y="3317"/>
                <a:ext cx="118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74" name="Rectangle 437"/>
              <p:cNvSpPr>
                <a:spLocks noChangeArrowheads="1"/>
              </p:cNvSpPr>
              <p:nvPr/>
            </p:nvSpPr>
            <p:spPr bwMode="auto">
              <a:xfrm>
                <a:off x="3031" y="3253"/>
                <a:ext cx="4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75" name="Rectangle 438"/>
              <p:cNvSpPr>
                <a:spLocks noChangeArrowheads="1"/>
              </p:cNvSpPr>
              <p:nvPr/>
            </p:nvSpPr>
            <p:spPr bwMode="auto">
              <a:xfrm>
                <a:off x="3039" y="3388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76" name="Line 439"/>
              <p:cNvSpPr>
                <a:spLocks noChangeShapeType="1"/>
              </p:cNvSpPr>
              <p:nvPr/>
            </p:nvSpPr>
            <p:spPr bwMode="auto">
              <a:xfrm>
                <a:off x="3031" y="3389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77" name="Rectangle 440"/>
              <p:cNvSpPr>
                <a:spLocks noChangeArrowheads="1"/>
              </p:cNvSpPr>
              <p:nvPr/>
            </p:nvSpPr>
            <p:spPr bwMode="auto">
              <a:xfrm>
                <a:off x="2791" y="3253"/>
                <a:ext cx="5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78" name="Rectangle 441"/>
              <p:cNvSpPr>
                <a:spLocks noChangeArrowheads="1"/>
              </p:cNvSpPr>
              <p:nvPr/>
            </p:nvSpPr>
            <p:spPr bwMode="auto">
              <a:xfrm>
                <a:off x="2783" y="3372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79" name="Rectangle 442"/>
              <p:cNvSpPr>
                <a:spLocks noChangeArrowheads="1"/>
              </p:cNvSpPr>
              <p:nvPr/>
            </p:nvSpPr>
            <p:spPr bwMode="auto">
              <a:xfrm>
                <a:off x="3103" y="3269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0" name="Rectangle 443"/>
              <p:cNvSpPr>
                <a:spLocks noChangeArrowheads="1"/>
              </p:cNvSpPr>
              <p:nvPr/>
            </p:nvSpPr>
            <p:spPr bwMode="auto">
              <a:xfrm>
                <a:off x="3095" y="3372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1" name="Rectangle 444"/>
              <p:cNvSpPr>
                <a:spLocks noChangeArrowheads="1"/>
              </p:cNvSpPr>
              <p:nvPr/>
            </p:nvSpPr>
            <p:spPr bwMode="auto">
              <a:xfrm>
                <a:off x="3198" y="3317"/>
                <a:ext cx="40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2" name="Rectangle 445"/>
              <p:cNvSpPr>
                <a:spLocks noChangeArrowheads="1"/>
              </p:cNvSpPr>
              <p:nvPr/>
            </p:nvSpPr>
            <p:spPr bwMode="auto">
              <a:xfrm>
                <a:off x="3254" y="3317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3" name="Rectangle 446"/>
              <p:cNvSpPr>
                <a:spLocks noChangeArrowheads="1"/>
              </p:cNvSpPr>
              <p:nvPr/>
            </p:nvSpPr>
            <p:spPr bwMode="auto">
              <a:xfrm>
                <a:off x="3326" y="3317"/>
                <a:ext cx="4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1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4" name="Rectangle 447"/>
              <p:cNvSpPr>
                <a:spLocks noChangeArrowheads="1"/>
              </p:cNvSpPr>
              <p:nvPr/>
            </p:nvSpPr>
            <p:spPr bwMode="auto">
              <a:xfrm>
                <a:off x="3390" y="3317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5" name="Rectangle 448"/>
              <p:cNvSpPr>
                <a:spLocks noChangeArrowheads="1"/>
              </p:cNvSpPr>
              <p:nvPr/>
            </p:nvSpPr>
            <p:spPr bwMode="auto">
              <a:xfrm>
                <a:off x="3454" y="3317"/>
                <a:ext cx="4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6" name="Rectangle 449"/>
              <p:cNvSpPr>
                <a:spLocks noChangeArrowheads="1"/>
              </p:cNvSpPr>
              <p:nvPr/>
            </p:nvSpPr>
            <p:spPr bwMode="auto">
              <a:xfrm>
                <a:off x="3510" y="3317"/>
                <a:ext cx="10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7" name="Rectangle 450"/>
              <p:cNvSpPr>
                <a:spLocks noChangeArrowheads="1"/>
              </p:cNvSpPr>
              <p:nvPr/>
            </p:nvSpPr>
            <p:spPr bwMode="auto">
              <a:xfrm>
                <a:off x="3630" y="3317"/>
                <a:ext cx="2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8" name="Rectangle 451"/>
              <p:cNvSpPr>
                <a:spLocks noChangeArrowheads="1"/>
              </p:cNvSpPr>
              <p:nvPr/>
            </p:nvSpPr>
            <p:spPr bwMode="auto">
              <a:xfrm>
                <a:off x="3678" y="3253"/>
                <a:ext cx="4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89" name="Rectangle 452"/>
              <p:cNvSpPr>
                <a:spLocks noChangeArrowheads="1"/>
              </p:cNvSpPr>
              <p:nvPr/>
            </p:nvSpPr>
            <p:spPr bwMode="auto">
              <a:xfrm>
                <a:off x="3686" y="3388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90" name="Line 453"/>
              <p:cNvSpPr>
                <a:spLocks noChangeShapeType="1"/>
              </p:cNvSpPr>
              <p:nvPr/>
            </p:nvSpPr>
            <p:spPr bwMode="auto">
              <a:xfrm>
                <a:off x="3678" y="3389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291" name="Rectangle 454"/>
              <p:cNvSpPr>
                <a:spLocks noChangeArrowheads="1"/>
              </p:cNvSpPr>
              <p:nvPr/>
            </p:nvSpPr>
            <p:spPr bwMode="auto">
              <a:xfrm>
                <a:off x="3143" y="3253"/>
                <a:ext cx="57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92" name="Rectangle 455"/>
              <p:cNvSpPr>
                <a:spLocks noChangeArrowheads="1"/>
              </p:cNvSpPr>
              <p:nvPr/>
            </p:nvSpPr>
            <p:spPr bwMode="auto">
              <a:xfrm>
                <a:off x="3143" y="3372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93" name="Rectangle 456"/>
              <p:cNvSpPr>
                <a:spLocks noChangeArrowheads="1"/>
              </p:cNvSpPr>
              <p:nvPr/>
            </p:nvSpPr>
            <p:spPr bwMode="auto">
              <a:xfrm>
                <a:off x="3742" y="3269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94" name="Rectangle 457"/>
              <p:cNvSpPr>
                <a:spLocks noChangeArrowheads="1"/>
              </p:cNvSpPr>
              <p:nvPr/>
            </p:nvSpPr>
            <p:spPr bwMode="auto">
              <a:xfrm>
                <a:off x="3742" y="3372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95" name="Rectangle 458"/>
              <p:cNvSpPr>
                <a:spLocks noChangeArrowheads="1"/>
              </p:cNvSpPr>
              <p:nvPr/>
            </p:nvSpPr>
            <p:spPr bwMode="auto">
              <a:xfrm>
                <a:off x="2208" y="2941"/>
                <a:ext cx="6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ì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96" name="Rectangle 459"/>
              <p:cNvSpPr>
                <a:spLocks noChangeArrowheads="1"/>
              </p:cNvSpPr>
              <p:nvPr/>
            </p:nvSpPr>
            <p:spPr bwMode="auto">
              <a:xfrm>
                <a:off x="2208" y="3173"/>
                <a:ext cx="6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í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97" name="Rectangle 460"/>
              <p:cNvSpPr>
                <a:spLocks noChangeArrowheads="1"/>
              </p:cNvSpPr>
              <p:nvPr/>
            </p:nvSpPr>
            <p:spPr bwMode="auto">
              <a:xfrm>
                <a:off x="2208" y="3069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98" name="Rectangle 461"/>
              <p:cNvSpPr>
                <a:spLocks noChangeArrowheads="1"/>
              </p:cNvSpPr>
              <p:nvPr/>
            </p:nvSpPr>
            <p:spPr bwMode="auto">
              <a:xfrm>
                <a:off x="2208" y="3404"/>
                <a:ext cx="6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î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299" name="Rectangle 462"/>
              <p:cNvSpPr>
                <a:spLocks noChangeArrowheads="1"/>
              </p:cNvSpPr>
              <p:nvPr/>
            </p:nvSpPr>
            <p:spPr bwMode="auto">
              <a:xfrm>
                <a:off x="2208" y="3309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00" name="Rectangle 463"/>
              <p:cNvSpPr>
                <a:spLocks noChangeArrowheads="1"/>
              </p:cNvSpPr>
              <p:nvPr/>
            </p:nvSpPr>
            <p:spPr bwMode="auto">
              <a:xfrm>
                <a:off x="2216" y="1712"/>
                <a:ext cx="6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01" name="Rectangle 464"/>
              <p:cNvSpPr>
                <a:spLocks noChangeArrowheads="1"/>
              </p:cNvSpPr>
              <p:nvPr/>
            </p:nvSpPr>
            <p:spPr bwMode="auto">
              <a:xfrm>
                <a:off x="2280" y="1784"/>
                <a:ext cx="35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02" name="Rectangle 465"/>
              <p:cNvSpPr>
                <a:spLocks noChangeArrowheads="1"/>
              </p:cNvSpPr>
              <p:nvPr/>
            </p:nvSpPr>
            <p:spPr bwMode="auto">
              <a:xfrm>
                <a:off x="2344" y="1712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03" name="Rectangle 466"/>
              <p:cNvSpPr>
                <a:spLocks noChangeArrowheads="1"/>
              </p:cNvSpPr>
              <p:nvPr/>
            </p:nvSpPr>
            <p:spPr bwMode="auto">
              <a:xfrm>
                <a:off x="2424" y="1712"/>
                <a:ext cx="5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04" name="Rectangle 467"/>
              <p:cNvSpPr>
                <a:spLocks noChangeArrowheads="1"/>
              </p:cNvSpPr>
              <p:nvPr/>
            </p:nvSpPr>
            <p:spPr bwMode="auto">
              <a:xfrm>
                <a:off x="2496" y="1784"/>
                <a:ext cx="4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xy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05" name="Rectangle 468"/>
              <p:cNvSpPr>
                <a:spLocks noChangeArrowheads="1"/>
              </p:cNvSpPr>
              <p:nvPr/>
            </p:nvSpPr>
            <p:spPr bwMode="auto">
              <a:xfrm>
                <a:off x="2536" y="1776"/>
                <a:ext cx="3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>
                    <a:solidFill>
                      <a:schemeClr val="tx1"/>
                    </a:solidFill>
                    <a:latin typeface="Symbol" panose="05050102010706020507" pitchFamily="18" charset="2"/>
                  </a:rPr>
                  <a:t>¥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06" name="Rectangle 469"/>
              <p:cNvSpPr>
                <a:spLocks noChangeArrowheads="1"/>
              </p:cNvSpPr>
              <p:nvPr/>
            </p:nvSpPr>
            <p:spPr bwMode="auto">
              <a:xfrm>
                <a:off x="2655" y="1712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07" name="Rectangle 470"/>
              <p:cNvSpPr>
                <a:spLocks noChangeArrowheads="1"/>
              </p:cNvSpPr>
              <p:nvPr/>
            </p:nvSpPr>
            <p:spPr bwMode="auto">
              <a:xfrm>
                <a:off x="2703" y="1712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a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308" name="Line 471"/>
              <p:cNvSpPr>
                <a:spLocks noChangeShapeType="1"/>
              </p:cNvSpPr>
              <p:nvPr/>
            </p:nvSpPr>
            <p:spPr bwMode="auto">
              <a:xfrm>
                <a:off x="2591" y="1784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09" name="Line 472"/>
              <p:cNvSpPr>
                <a:spLocks noChangeShapeType="1"/>
              </p:cNvSpPr>
              <p:nvPr/>
            </p:nvSpPr>
            <p:spPr bwMode="auto">
              <a:xfrm>
                <a:off x="2607" y="1784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10" name="Line 473"/>
              <p:cNvSpPr>
                <a:spLocks noChangeShapeType="1"/>
              </p:cNvSpPr>
              <p:nvPr/>
            </p:nvSpPr>
            <p:spPr bwMode="auto">
              <a:xfrm flipV="1">
                <a:off x="2623" y="1720"/>
                <a:ext cx="24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311" name="Line 474"/>
              <p:cNvSpPr>
                <a:spLocks noChangeShapeType="1"/>
              </p:cNvSpPr>
              <p:nvPr/>
            </p:nvSpPr>
            <p:spPr bwMode="auto">
              <a:xfrm>
                <a:off x="2647" y="1720"/>
                <a:ext cx="10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85002" name="Group 475"/>
            <p:cNvGrpSpPr>
              <a:grpSpLocks/>
            </p:cNvGrpSpPr>
            <p:nvPr/>
          </p:nvGrpSpPr>
          <p:grpSpPr bwMode="auto">
            <a:xfrm>
              <a:off x="3941" y="1152"/>
              <a:ext cx="872" cy="1623"/>
              <a:chOff x="4061" y="1720"/>
              <a:chExt cx="872" cy="1623"/>
            </a:xfrm>
          </p:grpSpPr>
          <p:sp>
            <p:nvSpPr>
              <p:cNvPr id="85044" name="Rectangle 476"/>
              <p:cNvSpPr>
                <a:spLocks noChangeArrowheads="1"/>
              </p:cNvSpPr>
              <p:nvPr/>
            </p:nvSpPr>
            <p:spPr bwMode="auto">
              <a:xfrm>
                <a:off x="4109" y="2167"/>
                <a:ext cx="5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45" name="Rectangle 477"/>
              <p:cNvSpPr>
                <a:spLocks noChangeArrowheads="1"/>
              </p:cNvSpPr>
              <p:nvPr/>
            </p:nvSpPr>
            <p:spPr bwMode="auto">
              <a:xfrm>
                <a:off x="4173" y="2239"/>
                <a:ext cx="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xz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46" name="Rectangle 478"/>
              <p:cNvSpPr>
                <a:spLocks noChangeArrowheads="1"/>
              </p:cNvSpPr>
              <p:nvPr/>
            </p:nvSpPr>
            <p:spPr bwMode="auto">
              <a:xfrm>
                <a:off x="4261" y="2167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47" name="Rectangle 479"/>
              <p:cNvSpPr>
                <a:spLocks noChangeArrowheads="1"/>
              </p:cNvSpPr>
              <p:nvPr/>
            </p:nvSpPr>
            <p:spPr bwMode="auto">
              <a:xfrm>
                <a:off x="4381" y="2103"/>
                <a:ext cx="6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48" name="Rectangle 480"/>
              <p:cNvSpPr>
                <a:spLocks noChangeArrowheads="1"/>
              </p:cNvSpPr>
              <p:nvPr/>
            </p:nvSpPr>
            <p:spPr bwMode="auto">
              <a:xfrm>
                <a:off x="4452" y="2175"/>
                <a:ext cx="5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49" name="Rectangle 481"/>
              <p:cNvSpPr>
                <a:spLocks noChangeArrowheads="1"/>
              </p:cNvSpPr>
              <p:nvPr/>
            </p:nvSpPr>
            <p:spPr bwMode="auto">
              <a:xfrm>
                <a:off x="4405" y="2239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50" name="Rectangle 482"/>
              <p:cNvSpPr>
                <a:spLocks noChangeArrowheads="1"/>
              </p:cNvSpPr>
              <p:nvPr/>
            </p:nvSpPr>
            <p:spPr bwMode="auto">
              <a:xfrm>
                <a:off x="4452" y="2239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51" name="Rectangle 483"/>
              <p:cNvSpPr>
                <a:spLocks noChangeArrowheads="1"/>
              </p:cNvSpPr>
              <p:nvPr/>
            </p:nvSpPr>
            <p:spPr bwMode="auto">
              <a:xfrm>
                <a:off x="4508" y="2239"/>
                <a:ext cx="3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52" name="Line 484"/>
              <p:cNvSpPr>
                <a:spLocks noChangeShapeType="1"/>
              </p:cNvSpPr>
              <p:nvPr/>
            </p:nvSpPr>
            <p:spPr bwMode="auto">
              <a:xfrm>
                <a:off x="4349" y="2311"/>
                <a:ext cx="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53" name="Line 485"/>
              <p:cNvSpPr>
                <a:spLocks noChangeShapeType="1"/>
              </p:cNvSpPr>
              <p:nvPr/>
            </p:nvSpPr>
            <p:spPr bwMode="auto">
              <a:xfrm>
                <a:off x="4365" y="2311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54" name="Line 486"/>
              <p:cNvSpPr>
                <a:spLocks noChangeShapeType="1"/>
              </p:cNvSpPr>
              <p:nvPr/>
            </p:nvSpPr>
            <p:spPr bwMode="auto">
              <a:xfrm flipV="1">
                <a:off x="4381" y="2247"/>
                <a:ext cx="24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55" name="Line 487"/>
              <p:cNvSpPr>
                <a:spLocks noChangeShapeType="1"/>
              </p:cNvSpPr>
              <p:nvPr/>
            </p:nvSpPr>
            <p:spPr bwMode="auto">
              <a:xfrm>
                <a:off x="4405" y="2247"/>
                <a:ext cx="135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56" name="Line 488"/>
              <p:cNvSpPr>
                <a:spLocks noChangeShapeType="1"/>
              </p:cNvSpPr>
              <p:nvPr/>
            </p:nvSpPr>
            <p:spPr bwMode="auto">
              <a:xfrm>
                <a:off x="4341" y="2231"/>
                <a:ext cx="207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57" name="Rectangle 489"/>
              <p:cNvSpPr>
                <a:spLocks noChangeArrowheads="1"/>
              </p:cNvSpPr>
              <p:nvPr/>
            </p:nvSpPr>
            <p:spPr bwMode="auto">
              <a:xfrm>
                <a:off x="4620" y="2167"/>
                <a:ext cx="5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-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58" name="Rectangle 490"/>
              <p:cNvSpPr>
                <a:spLocks noChangeArrowheads="1"/>
              </p:cNvSpPr>
              <p:nvPr/>
            </p:nvSpPr>
            <p:spPr bwMode="auto">
              <a:xfrm>
                <a:off x="4684" y="2167"/>
                <a:ext cx="10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59" name="Rectangle 491"/>
              <p:cNvSpPr>
                <a:spLocks noChangeArrowheads="1"/>
              </p:cNvSpPr>
              <p:nvPr/>
            </p:nvSpPr>
            <p:spPr bwMode="auto">
              <a:xfrm>
                <a:off x="4804" y="2103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60" name="Rectangle 492"/>
              <p:cNvSpPr>
                <a:spLocks noChangeArrowheads="1"/>
              </p:cNvSpPr>
              <p:nvPr/>
            </p:nvSpPr>
            <p:spPr bwMode="auto">
              <a:xfrm>
                <a:off x="4820" y="2239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61" name="Line 493"/>
              <p:cNvSpPr>
                <a:spLocks noChangeShapeType="1"/>
              </p:cNvSpPr>
              <p:nvPr/>
            </p:nvSpPr>
            <p:spPr bwMode="auto">
              <a:xfrm>
                <a:off x="4812" y="2231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62" name="Rectangle 494"/>
              <p:cNvSpPr>
                <a:spLocks noChangeArrowheads="1"/>
              </p:cNvSpPr>
              <p:nvPr/>
            </p:nvSpPr>
            <p:spPr bwMode="auto">
              <a:xfrm>
                <a:off x="4572" y="2111"/>
                <a:ext cx="5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æ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63" name="Rectangle 495"/>
              <p:cNvSpPr>
                <a:spLocks noChangeArrowheads="1"/>
              </p:cNvSpPr>
              <p:nvPr/>
            </p:nvSpPr>
            <p:spPr bwMode="auto">
              <a:xfrm>
                <a:off x="4572" y="2215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è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64" name="Rectangle 496"/>
              <p:cNvSpPr>
                <a:spLocks noChangeArrowheads="1"/>
              </p:cNvSpPr>
              <p:nvPr/>
            </p:nvSpPr>
            <p:spPr bwMode="auto">
              <a:xfrm>
                <a:off x="4876" y="2127"/>
                <a:ext cx="57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ö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65" name="Rectangle 497"/>
              <p:cNvSpPr>
                <a:spLocks noChangeArrowheads="1"/>
              </p:cNvSpPr>
              <p:nvPr/>
            </p:nvSpPr>
            <p:spPr bwMode="auto">
              <a:xfrm>
                <a:off x="4876" y="2215"/>
                <a:ext cx="5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ø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66" name="Rectangle 498"/>
              <p:cNvSpPr>
                <a:spLocks noChangeArrowheads="1"/>
              </p:cNvSpPr>
              <p:nvPr/>
            </p:nvSpPr>
            <p:spPr bwMode="auto">
              <a:xfrm>
                <a:off x="4109" y="2439"/>
                <a:ext cx="5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67" name="Rectangle 499"/>
              <p:cNvSpPr>
                <a:spLocks noChangeArrowheads="1"/>
              </p:cNvSpPr>
              <p:nvPr/>
            </p:nvSpPr>
            <p:spPr bwMode="auto">
              <a:xfrm>
                <a:off x="4173" y="2510"/>
                <a:ext cx="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yz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68" name="Rectangle 500"/>
              <p:cNvSpPr>
                <a:spLocks noChangeArrowheads="1"/>
              </p:cNvSpPr>
              <p:nvPr/>
            </p:nvSpPr>
            <p:spPr bwMode="auto">
              <a:xfrm>
                <a:off x="4261" y="2439"/>
                <a:ext cx="4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69" name="Rectangle 501"/>
              <p:cNvSpPr>
                <a:spLocks noChangeArrowheads="1"/>
              </p:cNvSpPr>
              <p:nvPr/>
            </p:nvSpPr>
            <p:spPr bwMode="auto">
              <a:xfrm>
                <a:off x="4381" y="2383"/>
                <a:ext cx="60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70" name="Rectangle 502"/>
              <p:cNvSpPr>
                <a:spLocks noChangeArrowheads="1"/>
              </p:cNvSpPr>
              <p:nvPr/>
            </p:nvSpPr>
            <p:spPr bwMode="auto">
              <a:xfrm>
                <a:off x="4452" y="2455"/>
                <a:ext cx="5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71" name="Rectangle 503"/>
              <p:cNvSpPr>
                <a:spLocks noChangeArrowheads="1"/>
              </p:cNvSpPr>
              <p:nvPr/>
            </p:nvSpPr>
            <p:spPr bwMode="auto">
              <a:xfrm>
                <a:off x="4405" y="2518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72" name="Rectangle 504"/>
              <p:cNvSpPr>
                <a:spLocks noChangeArrowheads="1"/>
              </p:cNvSpPr>
              <p:nvPr/>
            </p:nvSpPr>
            <p:spPr bwMode="auto">
              <a:xfrm>
                <a:off x="4452" y="2518"/>
                <a:ext cx="4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73" name="Rectangle 505"/>
              <p:cNvSpPr>
                <a:spLocks noChangeArrowheads="1"/>
              </p:cNvSpPr>
              <p:nvPr/>
            </p:nvSpPr>
            <p:spPr bwMode="auto">
              <a:xfrm>
                <a:off x="4508" y="2518"/>
                <a:ext cx="34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74" name="Line 506"/>
              <p:cNvSpPr>
                <a:spLocks noChangeShapeType="1"/>
              </p:cNvSpPr>
              <p:nvPr/>
            </p:nvSpPr>
            <p:spPr bwMode="auto">
              <a:xfrm>
                <a:off x="4349" y="2590"/>
                <a:ext cx="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75" name="Line 507"/>
              <p:cNvSpPr>
                <a:spLocks noChangeShapeType="1"/>
              </p:cNvSpPr>
              <p:nvPr/>
            </p:nvSpPr>
            <p:spPr bwMode="auto">
              <a:xfrm>
                <a:off x="4365" y="2590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76" name="Line 508"/>
              <p:cNvSpPr>
                <a:spLocks noChangeShapeType="1"/>
              </p:cNvSpPr>
              <p:nvPr/>
            </p:nvSpPr>
            <p:spPr bwMode="auto">
              <a:xfrm flipV="1">
                <a:off x="4381" y="2527"/>
                <a:ext cx="24" cy="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77" name="Line 509"/>
              <p:cNvSpPr>
                <a:spLocks noChangeShapeType="1"/>
              </p:cNvSpPr>
              <p:nvPr/>
            </p:nvSpPr>
            <p:spPr bwMode="auto">
              <a:xfrm>
                <a:off x="4405" y="2527"/>
                <a:ext cx="135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78" name="Line 510"/>
              <p:cNvSpPr>
                <a:spLocks noChangeShapeType="1"/>
              </p:cNvSpPr>
              <p:nvPr/>
            </p:nvSpPr>
            <p:spPr bwMode="auto">
              <a:xfrm>
                <a:off x="4341" y="2511"/>
                <a:ext cx="207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79" name="Rectangle 511"/>
              <p:cNvSpPr>
                <a:spLocks noChangeArrowheads="1"/>
              </p:cNvSpPr>
              <p:nvPr/>
            </p:nvSpPr>
            <p:spPr bwMode="auto">
              <a:xfrm>
                <a:off x="4572" y="2439"/>
                <a:ext cx="119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cos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80" name="Rectangle 512"/>
              <p:cNvSpPr>
                <a:spLocks noChangeArrowheads="1"/>
              </p:cNvSpPr>
              <p:nvPr/>
            </p:nvSpPr>
            <p:spPr bwMode="auto">
              <a:xfrm>
                <a:off x="4708" y="2383"/>
                <a:ext cx="46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81" name="Rectangle 513"/>
              <p:cNvSpPr>
                <a:spLocks noChangeArrowheads="1"/>
              </p:cNvSpPr>
              <p:nvPr/>
            </p:nvSpPr>
            <p:spPr bwMode="auto">
              <a:xfrm>
                <a:off x="4716" y="2518"/>
                <a:ext cx="4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82" name="Line 514"/>
              <p:cNvSpPr>
                <a:spLocks noChangeShapeType="1"/>
              </p:cNvSpPr>
              <p:nvPr/>
            </p:nvSpPr>
            <p:spPr bwMode="auto">
              <a:xfrm>
                <a:off x="4716" y="2511"/>
                <a:ext cx="4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83" name="Rectangle 515"/>
              <p:cNvSpPr>
                <a:spLocks noChangeArrowheads="1"/>
              </p:cNvSpPr>
              <p:nvPr/>
            </p:nvSpPr>
            <p:spPr bwMode="auto">
              <a:xfrm>
                <a:off x="4061" y="2111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ì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84" name="Rectangle 516"/>
              <p:cNvSpPr>
                <a:spLocks noChangeArrowheads="1"/>
              </p:cNvSpPr>
              <p:nvPr/>
            </p:nvSpPr>
            <p:spPr bwMode="auto">
              <a:xfrm>
                <a:off x="4061" y="2319"/>
                <a:ext cx="6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í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85" name="Rectangle 517"/>
              <p:cNvSpPr>
                <a:spLocks noChangeArrowheads="1"/>
              </p:cNvSpPr>
              <p:nvPr/>
            </p:nvSpPr>
            <p:spPr bwMode="auto">
              <a:xfrm>
                <a:off x="4061" y="2207"/>
                <a:ext cx="6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86" name="Rectangle 518"/>
              <p:cNvSpPr>
                <a:spLocks noChangeArrowheads="1"/>
              </p:cNvSpPr>
              <p:nvPr/>
            </p:nvSpPr>
            <p:spPr bwMode="auto">
              <a:xfrm>
                <a:off x="4061" y="2518"/>
                <a:ext cx="6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î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87" name="Rectangle 519"/>
              <p:cNvSpPr>
                <a:spLocks noChangeArrowheads="1"/>
              </p:cNvSpPr>
              <p:nvPr/>
            </p:nvSpPr>
            <p:spPr bwMode="auto">
              <a:xfrm>
                <a:off x="4061" y="2446"/>
                <a:ext cx="66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ï 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88" name="Rectangle 520"/>
              <p:cNvSpPr>
                <a:spLocks noChangeArrowheads="1"/>
              </p:cNvSpPr>
              <p:nvPr/>
            </p:nvSpPr>
            <p:spPr bwMode="auto">
              <a:xfrm>
                <a:off x="4061" y="3173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u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89" name="Rectangle 521"/>
              <p:cNvSpPr>
                <a:spLocks noChangeArrowheads="1"/>
              </p:cNvSpPr>
              <p:nvPr/>
            </p:nvSpPr>
            <p:spPr bwMode="auto">
              <a:xfrm>
                <a:off x="4109" y="3245"/>
                <a:ext cx="2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z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90" name="Rectangle 522"/>
              <p:cNvSpPr>
                <a:spLocks noChangeArrowheads="1"/>
              </p:cNvSpPr>
              <p:nvPr/>
            </p:nvSpPr>
            <p:spPr bwMode="auto">
              <a:xfrm>
                <a:off x="4165" y="3173"/>
                <a:ext cx="5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91" name="Rectangle 523"/>
              <p:cNvSpPr>
                <a:spLocks noChangeArrowheads="1"/>
              </p:cNvSpPr>
              <p:nvPr/>
            </p:nvSpPr>
            <p:spPr bwMode="auto">
              <a:xfrm>
                <a:off x="4253" y="3101"/>
                <a:ext cx="4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92" name="Rectangle 524"/>
              <p:cNvSpPr>
                <a:spLocks noChangeArrowheads="1"/>
              </p:cNvSpPr>
              <p:nvPr/>
            </p:nvSpPr>
            <p:spPr bwMode="auto">
              <a:xfrm>
                <a:off x="4301" y="3101"/>
                <a:ext cx="6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93" name="Rectangle 525"/>
              <p:cNvSpPr>
                <a:spLocks noChangeArrowheads="1"/>
              </p:cNvSpPr>
              <p:nvPr/>
            </p:nvSpPr>
            <p:spPr bwMode="auto">
              <a:xfrm>
                <a:off x="4373" y="3173"/>
                <a:ext cx="5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94" name="Rectangle 526"/>
              <p:cNvSpPr>
                <a:spLocks noChangeArrowheads="1"/>
              </p:cNvSpPr>
              <p:nvPr/>
            </p:nvSpPr>
            <p:spPr bwMode="auto">
              <a:xfrm>
                <a:off x="4317" y="3245"/>
                <a:ext cx="51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m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95" name="Line 527"/>
              <p:cNvSpPr>
                <a:spLocks noChangeShapeType="1"/>
              </p:cNvSpPr>
              <p:nvPr/>
            </p:nvSpPr>
            <p:spPr bwMode="auto">
              <a:xfrm>
                <a:off x="4245" y="3237"/>
                <a:ext cx="19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96" name="Rectangle 528"/>
              <p:cNvSpPr>
                <a:spLocks noChangeArrowheads="1"/>
              </p:cNvSpPr>
              <p:nvPr/>
            </p:nvSpPr>
            <p:spPr bwMode="auto">
              <a:xfrm>
                <a:off x="4564" y="3101"/>
                <a:ext cx="34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r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97" name="Rectangle 529"/>
              <p:cNvSpPr>
                <a:spLocks noChangeArrowheads="1"/>
              </p:cNvSpPr>
              <p:nvPr/>
            </p:nvSpPr>
            <p:spPr bwMode="auto">
              <a:xfrm>
                <a:off x="4532" y="3245"/>
                <a:ext cx="45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98" name="Rectangle 530"/>
              <p:cNvSpPr>
                <a:spLocks noChangeArrowheads="1"/>
              </p:cNvSpPr>
              <p:nvPr/>
            </p:nvSpPr>
            <p:spPr bwMode="auto">
              <a:xfrm>
                <a:off x="4580" y="3245"/>
                <a:ext cx="49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99" name="Line 531"/>
              <p:cNvSpPr>
                <a:spLocks noChangeShapeType="1"/>
              </p:cNvSpPr>
              <p:nvPr/>
            </p:nvSpPr>
            <p:spPr bwMode="auto">
              <a:xfrm>
                <a:off x="4524" y="3237"/>
                <a:ext cx="1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00" name="Line 532"/>
              <p:cNvSpPr>
                <a:spLocks noChangeShapeType="1"/>
              </p:cNvSpPr>
              <p:nvPr/>
            </p:nvSpPr>
            <p:spPr bwMode="auto">
              <a:xfrm>
                <a:off x="4460" y="3261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01" name="Line 533"/>
              <p:cNvSpPr>
                <a:spLocks noChangeShapeType="1"/>
              </p:cNvSpPr>
              <p:nvPr/>
            </p:nvSpPr>
            <p:spPr bwMode="auto">
              <a:xfrm>
                <a:off x="4476" y="3261"/>
                <a:ext cx="16" cy="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02" name="Line 534"/>
              <p:cNvSpPr>
                <a:spLocks noChangeShapeType="1"/>
              </p:cNvSpPr>
              <p:nvPr/>
            </p:nvSpPr>
            <p:spPr bwMode="auto">
              <a:xfrm flipV="1">
                <a:off x="4492" y="3109"/>
                <a:ext cx="24" cy="2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03" name="Line 535"/>
              <p:cNvSpPr>
                <a:spLocks noChangeShapeType="1"/>
              </p:cNvSpPr>
              <p:nvPr/>
            </p:nvSpPr>
            <p:spPr bwMode="auto">
              <a:xfrm>
                <a:off x="4516" y="3109"/>
                <a:ext cx="12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04" name="Rectangle 536"/>
              <p:cNvSpPr>
                <a:spLocks noChangeArrowheads="1"/>
              </p:cNvSpPr>
              <p:nvPr/>
            </p:nvSpPr>
            <p:spPr bwMode="auto">
              <a:xfrm>
                <a:off x="4668" y="3173"/>
                <a:ext cx="10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sin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05" name="Rectangle 537"/>
              <p:cNvSpPr>
                <a:spLocks noChangeArrowheads="1"/>
              </p:cNvSpPr>
              <p:nvPr/>
            </p:nvSpPr>
            <p:spPr bwMode="auto">
              <a:xfrm>
                <a:off x="4788" y="3101"/>
                <a:ext cx="46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q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06" name="Rectangle 538"/>
              <p:cNvSpPr>
                <a:spLocks noChangeArrowheads="1"/>
              </p:cNvSpPr>
              <p:nvPr/>
            </p:nvSpPr>
            <p:spPr bwMode="auto">
              <a:xfrm>
                <a:off x="4796" y="3245"/>
                <a:ext cx="4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Times" panose="02020603050405020304" pitchFamily="18" charset="0"/>
                  </a:rPr>
                  <a:t>2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07" name="Line 539"/>
              <p:cNvSpPr>
                <a:spLocks noChangeShapeType="1"/>
              </p:cNvSpPr>
              <p:nvPr/>
            </p:nvSpPr>
            <p:spPr bwMode="auto">
              <a:xfrm>
                <a:off x="4788" y="3237"/>
                <a:ext cx="5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08" name="Rectangle 540"/>
              <p:cNvSpPr>
                <a:spLocks noChangeArrowheads="1"/>
              </p:cNvSpPr>
              <p:nvPr/>
            </p:nvSpPr>
            <p:spPr bwMode="auto">
              <a:xfrm>
                <a:off x="4069" y="1720"/>
                <a:ext cx="60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K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09" name="Rectangle 541"/>
              <p:cNvSpPr>
                <a:spLocks noChangeArrowheads="1"/>
              </p:cNvSpPr>
              <p:nvPr/>
            </p:nvSpPr>
            <p:spPr bwMode="auto">
              <a:xfrm>
                <a:off x="4133" y="1792"/>
                <a:ext cx="5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III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10" name="Rectangle 542"/>
              <p:cNvSpPr>
                <a:spLocks noChangeArrowheads="1"/>
              </p:cNvSpPr>
              <p:nvPr/>
            </p:nvSpPr>
            <p:spPr bwMode="auto">
              <a:xfrm>
                <a:off x="4229" y="1720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>
                    <a:solidFill>
                      <a:schemeClr val="tx1"/>
                    </a:solidFill>
                    <a:latin typeface="Symbol" panose="05050102010706020507" pitchFamily="18" charset="2"/>
                  </a:rPr>
                  <a:t>=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11" name="Rectangle 543"/>
              <p:cNvSpPr>
                <a:spLocks noChangeArrowheads="1"/>
              </p:cNvSpPr>
              <p:nvPr/>
            </p:nvSpPr>
            <p:spPr bwMode="auto">
              <a:xfrm>
                <a:off x="4301" y="1720"/>
                <a:ext cx="53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12" name="Rectangle 544"/>
              <p:cNvSpPr>
                <a:spLocks noChangeArrowheads="1"/>
              </p:cNvSpPr>
              <p:nvPr/>
            </p:nvSpPr>
            <p:spPr bwMode="auto">
              <a:xfrm>
                <a:off x="4373" y="1792"/>
                <a:ext cx="4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xz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13" name="Rectangle 545"/>
              <p:cNvSpPr>
                <a:spLocks noChangeArrowheads="1"/>
              </p:cNvSpPr>
              <p:nvPr/>
            </p:nvSpPr>
            <p:spPr bwMode="auto">
              <a:xfrm>
                <a:off x="4413" y="1784"/>
                <a:ext cx="3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700">
                    <a:solidFill>
                      <a:schemeClr val="tx1"/>
                    </a:solidFill>
                    <a:latin typeface="Symbol" panose="05050102010706020507" pitchFamily="18" charset="2"/>
                  </a:rPr>
                  <a:t>¥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14" name="Rectangle 546"/>
              <p:cNvSpPr>
                <a:spLocks noChangeArrowheads="1"/>
              </p:cNvSpPr>
              <p:nvPr/>
            </p:nvSpPr>
            <p:spPr bwMode="auto">
              <a:xfrm>
                <a:off x="4524" y="1720"/>
                <a:ext cx="49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Symbol" panose="05050102010706020507" pitchFamily="18" charset="2"/>
                  </a:rPr>
                  <a:t>p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15" name="Rectangle 547"/>
              <p:cNvSpPr>
                <a:spLocks noChangeArrowheads="1"/>
              </p:cNvSpPr>
              <p:nvPr/>
            </p:nvSpPr>
            <p:spPr bwMode="auto">
              <a:xfrm>
                <a:off x="4580" y="1720"/>
                <a:ext cx="45" cy="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00" i="1">
                    <a:solidFill>
                      <a:schemeClr val="tx1"/>
                    </a:solidFill>
                    <a:latin typeface="Times" panose="02020603050405020304" pitchFamily="18" charset="0"/>
                  </a:rPr>
                  <a:t>a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116" name="Line 548"/>
              <p:cNvSpPr>
                <a:spLocks noChangeShapeType="1"/>
              </p:cNvSpPr>
              <p:nvPr/>
            </p:nvSpPr>
            <p:spPr bwMode="auto">
              <a:xfrm>
                <a:off x="4468" y="1792"/>
                <a:ext cx="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17" name="Line 549"/>
              <p:cNvSpPr>
                <a:spLocks noChangeShapeType="1"/>
              </p:cNvSpPr>
              <p:nvPr/>
            </p:nvSpPr>
            <p:spPr bwMode="auto">
              <a:xfrm>
                <a:off x="4484" y="1792"/>
                <a:ext cx="16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18" name="Line 550"/>
              <p:cNvSpPr>
                <a:spLocks noChangeShapeType="1"/>
              </p:cNvSpPr>
              <p:nvPr/>
            </p:nvSpPr>
            <p:spPr bwMode="auto">
              <a:xfrm flipV="1">
                <a:off x="4500" y="1728"/>
                <a:ext cx="24" cy="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119" name="Line 551"/>
              <p:cNvSpPr>
                <a:spLocks noChangeShapeType="1"/>
              </p:cNvSpPr>
              <p:nvPr/>
            </p:nvSpPr>
            <p:spPr bwMode="auto">
              <a:xfrm>
                <a:off x="4524" y="1728"/>
                <a:ext cx="10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85003" name="Group 552"/>
            <p:cNvGrpSpPr>
              <a:grpSpLocks/>
            </p:cNvGrpSpPr>
            <p:nvPr/>
          </p:nvGrpSpPr>
          <p:grpSpPr bwMode="auto">
            <a:xfrm>
              <a:off x="259" y="817"/>
              <a:ext cx="1645" cy="169"/>
              <a:chOff x="379" y="1385"/>
              <a:chExt cx="1645" cy="169"/>
            </a:xfrm>
          </p:grpSpPr>
          <p:sp>
            <p:nvSpPr>
              <p:cNvPr id="85031" name="Rectangle 553"/>
              <p:cNvSpPr>
                <a:spLocks noChangeArrowheads="1"/>
              </p:cNvSpPr>
              <p:nvPr/>
            </p:nvSpPr>
            <p:spPr bwMode="auto">
              <a:xfrm>
                <a:off x="938" y="1385"/>
                <a:ext cx="396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 b="1">
                    <a:solidFill>
                      <a:schemeClr val="tx1"/>
                    </a:solidFill>
                    <a:latin typeface="Times" panose="02020603050405020304" pitchFamily="18" charset="0"/>
                  </a:rPr>
                  <a:t>mode 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32" name="Line 554"/>
              <p:cNvSpPr>
                <a:spLocks noChangeShapeType="1"/>
              </p:cNvSpPr>
              <p:nvPr/>
            </p:nvSpPr>
            <p:spPr bwMode="auto">
              <a:xfrm>
                <a:off x="379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33" name="Line 555"/>
              <p:cNvSpPr>
                <a:spLocks noChangeShapeType="1"/>
              </p:cNvSpPr>
              <p:nvPr/>
            </p:nvSpPr>
            <p:spPr bwMode="auto">
              <a:xfrm>
                <a:off x="523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34" name="Line 556"/>
              <p:cNvSpPr>
                <a:spLocks noChangeShapeType="1"/>
              </p:cNvSpPr>
              <p:nvPr/>
            </p:nvSpPr>
            <p:spPr bwMode="auto">
              <a:xfrm>
                <a:off x="667" y="1553"/>
                <a:ext cx="63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35" name="Line 557"/>
              <p:cNvSpPr>
                <a:spLocks noChangeShapeType="1"/>
              </p:cNvSpPr>
              <p:nvPr/>
            </p:nvSpPr>
            <p:spPr bwMode="auto">
              <a:xfrm>
                <a:off x="810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36" name="Line 558"/>
              <p:cNvSpPr>
                <a:spLocks noChangeShapeType="1"/>
              </p:cNvSpPr>
              <p:nvPr/>
            </p:nvSpPr>
            <p:spPr bwMode="auto">
              <a:xfrm>
                <a:off x="954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37" name="Line 559"/>
              <p:cNvSpPr>
                <a:spLocks noChangeShapeType="1"/>
              </p:cNvSpPr>
              <p:nvPr/>
            </p:nvSpPr>
            <p:spPr bwMode="auto">
              <a:xfrm>
                <a:off x="1098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38" name="Line 560"/>
              <p:cNvSpPr>
                <a:spLocks noChangeShapeType="1"/>
              </p:cNvSpPr>
              <p:nvPr/>
            </p:nvSpPr>
            <p:spPr bwMode="auto">
              <a:xfrm>
                <a:off x="1242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39" name="Line 561"/>
              <p:cNvSpPr>
                <a:spLocks noChangeShapeType="1"/>
              </p:cNvSpPr>
              <p:nvPr/>
            </p:nvSpPr>
            <p:spPr bwMode="auto">
              <a:xfrm>
                <a:off x="1385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40" name="Line 562"/>
              <p:cNvSpPr>
                <a:spLocks noChangeShapeType="1"/>
              </p:cNvSpPr>
              <p:nvPr/>
            </p:nvSpPr>
            <p:spPr bwMode="auto">
              <a:xfrm>
                <a:off x="1529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41" name="Line 563"/>
              <p:cNvSpPr>
                <a:spLocks noChangeShapeType="1"/>
              </p:cNvSpPr>
              <p:nvPr/>
            </p:nvSpPr>
            <p:spPr bwMode="auto">
              <a:xfrm>
                <a:off x="1673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42" name="Line 564"/>
              <p:cNvSpPr>
                <a:spLocks noChangeShapeType="1"/>
              </p:cNvSpPr>
              <p:nvPr/>
            </p:nvSpPr>
            <p:spPr bwMode="auto">
              <a:xfrm>
                <a:off x="1817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43" name="Line 565"/>
              <p:cNvSpPr>
                <a:spLocks noChangeShapeType="1"/>
              </p:cNvSpPr>
              <p:nvPr/>
            </p:nvSpPr>
            <p:spPr bwMode="auto">
              <a:xfrm>
                <a:off x="1960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85004" name="Group 566"/>
            <p:cNvGrpSpPr>
              <a:grpSpLocks/>
            </p:cNvGrpSpPr>
            <p:nvPr/>
          </p:nvGrpSpPr>
          <p:grpSpPr bwMode="auto">
            <a:xfrm>
              <a:off x="1984" y="817"/>
              <a:ext cx="1789" cy="169"/>
              <a:chOff x="2104" y="1385"/>
              <a:chExt cx="1789" cy="169"/>
            </a:xfrm>
          </p:grpSpPr>
          <p:sp>
            <p:nvSpPr>
              <p:cNvPr id="85017" name="Rectangle 567"/>
              <p:cNvSpPr>
                <a:spLocks noChangeArrowheads="1"/>
              </p:cNvSpPr>
              <p:nvPr/>
            </p:nvSpPr>
            <p:spPr bwMode="auto">
              <a:xfrm>
                <a:off x="2496" y="1385"/>
                <a:ext cx="44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 b="1">
                    <a:solidFill>
                      <a:schemeClr val="tx1"/>
                    </a:solidFill>
                    <a:latin typeface="Times" panose="02020603050405020304" pitchFamily="18" charset="0"/>
                  </a:rPr>
                  <a:t>mode 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18" name="Line 568"/>
              <p:cNvSpPr>
                <a:spLocks noChangeShapeType="1"/>
              </p:cNvSpPr>
              <p:nvPr/>
            </p:nvSpPr>
            <p:spPr bwMode="auto">
              <a:xfrm>
                <a:off x="2104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19" name="Line 569"/>
              <p:cNvSpPr>
                <a:spLocks noChangeShapeType="1"/>
              </p:cNvSpPr>
              <p:nvPr/>
            </p:nvSpPr>
            <p:spPr bwMode="auto">
              <a:xfrm>
                <a:off x="2248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0" name="Line 570"/>
              <p:cNvSpPr>
                <a:spLocks noChangeShapeType="1"/>
              </p:cNvSpPr>
              <p:nvPr/>
            </p:nvSpPr>
            <p:spPr bwMode="auto">
              <a:xfrm>
                <a:off x="2392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1" name="Line 571"/>
              <p:cNvSpPr>
                <a:spLocks noChangeShapeType="1"/>
              </p:cNvSpPr>
              <p:nvPr/>
            </p:nvSpPr>
            <p:spPr bwMode="auto">
              <a:xfrm>
                <a:off x="2536" y="1553"/>
                <a:ext cx="63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2" name="Line 572"/>
              <p:cNvSpPr>
                <a:spLocks noChangeShapeType="1"/>
              </p:cNvSpPr>
              <p:nvPr/>
            </p:nvSpPr>
            <p:spPr bwMode="auto">
              <a:xfrm>
                <a:off x="2679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3" name="Line 573"/>
              <p:cNvSpPr>
                <a:spLocks noChangeShapeType="1"/>
              </p:cNvSpPr>
              <p:nvPr/>
            </p:nvSpPr>
            <p:spPr bwMode="auto">
              <a:xfrm>
                <a:off x="2823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4" name="Line 574"/>
              <p:cNvSpPr>
                <a:spLocks noChangeShapeType="1"/>
              </p:cNvSpPr>
              <p:nvPr/>
            </p:nvSpPr>
            <p:spPr bwMode="auto">
              <a:xfrm>
                <a:off x="2967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5" name="Line 575"/>
              <p:cNvSpPr>
                <a:spLocks noChangeShapeType="1"/>
              </p:cNvSpPr>
              <p:nvPr/>
            </p:nvSpPr>
            <p:spPr bwMode="auto">
              <a:xfrm>
                <a:off x="3111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6" name="Line 576"/>
              <p:cNvSpPr>
                <a:spLocks noChangeShapeType="1"/>
              </p:cNvSpPr>
              <p:nvPr/>
            </p:nvSpPr>
            <p:spPr bwMode="auto">
              <a:xfrm>
                <a:off x="3254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7" name="Line 577"/>
              <p:cNvSpPr>
                <a:spLocks noChangeShapeType="1"/>
              </p:cNvSpPr>
              <p:nvPr/>
            </p:nvSpPr>
            <p:spPr bwMode="auto">
              <a:xfrm>
                <a:off x="3398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8" name="Line 578"/>
              <p:cNvSpPr>
                <a:spLocks noChangeShapeType="1"/>
              </p:cNvSpPr>
              <p:nvPr/>
            </p:nvSpPr>
            <p:spPr bwMode="auto">
              <a:xfrm>
                <a:off x="3542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29" name="Line 579"/>
              <p:cNvSpPr>
                <a:spLocks noChangeShapeType="1"/>
              </p:cNvSpPr>
              <p:nvPr/>
            </p:nvSpPr>
            <p:spPr bwMode="auto">
              <a:xfrm>
                <a:off x="3686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30" name="Line 580"/>
              <p:cNvSpPr>
                <a:spLocks noChangeShapeType="1"/>
              </p:cNvSpPr>
              <p:nvPr/>
            </p:nvSpPr>
            <p:spPr bwMode="auto">
              <a:xfrm>
                <a:off x="3829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85005" name="Group 581"/>
            <p:cNvGrpSpPr>
              <a:grpSpLocks/>
            </p:cNvGrpSpPr>
            <p:nvPr/>
          </p:nvGrpSpPr>
          <p:grpSpPr bwMode="auto">
            <a:xfrm>
              <a:off x="3853" y="801"/>
              <a:ext cx="1358" cy="185"/>
              <a:chOff x="3973" y="1369"/>
              <a:chExt cx="1358" cy="185"/>
            </a:xfrm>
          </p:grpSpPr>
          <p:sp>
            <p:nvSpPr>
              <p:cNvPr id="85006" name="Rectangle 582"/>
              <p:cNvSpPr>
                <a:spLocks noChangeArrowheads="1"/>
              </p:cNvSpPr>
              <p:nvPr/>
            </p:nvSpPr>
            <p:spPr bwMode="auto">
              <a:xfrm>
                <a:off x="4397" y="1369"/>
                <a:ext cx="500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sz="2800">
                    <a:solidFill>
                      <a:srgbClr val="000099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800" b="1">
                    <a:solidFill>
                      <a:schemeClr val="tx1"/>
                    </a:solidFill>
                    <a:latin typeface="Times" panose="02020603050405020304" pitchFamily="18" charset="0"/>
                  </a:rPr>
                  <a:t>mode III</a:t>
                </a:r>
                <a:endParaRPr lang="en-GB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07" name="Line 583"/>
              <p:cNvSpPr>
                <a:spLocks noChangeShapeType="1"/>
              </p:cNvSpPr>
              <p:nvPr/>
            </p:nvSpPr>
            <p:spPr bwMode="auto">
              <a:xfrm>
                <a:off x="3973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08" name="Line 584"/>
              <p:cNvSpPr>
                <a:spLocks noChangeShapeType="1"/>
              </p:cNvSpPr>
              <p:nvPr/>
            </p:nvSpPr>
            <p:spPr bwMode="auto">
              <a:xfrm>
                <a:off x="4117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09" name="Line 585"/>
              <p:cNvSpPr>
                <a:spLocks noChangeShapeType="1"/>
              </p:cNvSpPr>
              <p:nvPr/>
            </p:nvSpPr>
            <p:spPr bwMode="auto">
              <a:xfrm>
                <a:off x="4261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10" name="Line 586"/>
              <p:cNvSpPr>
                <a:spLocks noChangeShapeType="1"/>
              </p:cNvSpPr>
              <p:nvPr/>
            </p:nvSpPr>
            <p:spPr bwMode="auto">
              <a:xfrm>
                <a:off x="4405" y="1553"/>
                <a:ext cx="63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11" name="Line 587"/>
              <p:cNvSpPr>
                <a:spLocks noChangeShapeType="1"/>
              </p:cNvSpPr>
              <p:nvPr/>
            </p:nvSpPr>
            <p:spPr bwMode="auto">
              <a:xfrm>
                <a:off x="4548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12" name="Line 588"/>
              <p:cNvSpPr>
                <a:spLocks noChangeShapeType="1"/>
              </p:cNvSpPr>
              <p:nvPr/>
            </p:nvSpPr>
            <p:spPr bwMode="auto">
              <a:xfrm>
                <a:off x="4692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13" name="Line 589"/>
              <p:cNvSpPr>
                <a:spLocks noChangeShapeType="1"/>
              </p:cNvSpPr>
              <p:nvPr/>
            </p:nvSpPr>
            <p:spPr bwMode="auto">
              <a:xfrm>
                <a:off x="4836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14" name="Line 590"/>
              <p:cNvSpPr>
                <a:spLocks noChangeShapeType="1"/>
              </p:cNvSpPr>
              <p:nvPr/>
            </p:nvSpPr>
            <p:spPr bwMode="auto">
              <a:xfrm>
                <a:off x="4980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15" name="Line 591"/>
              <p:cNvSpPr>
                <a:spLocks noChangeShapeType="1"/>
              </p:cNvSpPr>
              <p:nvPr/>
            </p:nvSpPr>
            <p:spPr bwMode="auto">
              <a:xfrm>
                <a:off x="5123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5016" name="Line 592"/>
              <p:cNvSpPr>
                <a:spLocks noChangeShapeType="1"/>
              </p:cNvSpPr>
              <p:nvPr/>
            </p:nvSpPr>
            <p:spPr bwMode="auto">
              <a:xfrm>
                <a:off x="5267" y="1553"/>
                <a:ext cx="6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Valeurs de K</a:t>
            </a:r>
            <a:endParaRPr lang="fr-FR" baseline="-25000" smtClean="0"/>
          </a:p>
        </p:txBody>
      </p:sp>
      <p:graphicFrame>
        <p:nvGraphicFramePr>
          <p:cNvPr id="8601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6124575" y="5118100"/>
          <a:ext cx="164623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4" name="Equation" r:id="rId3" imgW="1612900" imgH="622300" progId="Equation.3">
                  <p:embed/>
                </p:oleObj>
              </mc:Choice>
              <mc:Fallback>
                <p:oleObj name="Equation" r:id="rId3" imgW="1612900" imgH="622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4575" y="5118100"/>
                        <a:ext cx="1646238" cy="635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237288" y="2332038"/>
          <a:ext cx="11557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5" name="Equation" r:id="rId5" imgW="1155700" imgH="292100" progId="Equation.3">
                  <p:embed/>
                </p:oleObj>
              </mc:Choice>
              <mc:Fallback>
                <p:oleObj name="Equation" r:id="rId5" imgW="1155700" imgH="292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88" y="2332038"/>
                        <a:ext cx="1155700" cy="292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6021" name="Picture 3" descr="image0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b="67464"/>
          <a:stretch>
            <a:fillRect/>
          </a:stretch>
        </p:blipFill>
        <p:spPr bwMode="auto">
          <a:xfrm>
            <a:off x="233363" y="1270000"/>
            <a:ext cx="4430712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4" descr="image0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0" b="33253"/>
          <a:stretch>
            <a:fillRect/>
          </a:stretch>
        </p:blipFill>
        <p:spPr bwMode="auto">
          <a:xfrm>
            <a:off x="309563" y="4076700"/>
            <a:ext cx="434657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5" descr="image0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4"/>
          <a:stretch>
            <a:fillRect/>
          </a:stretch>
        </p:blipFill>
        <p:spPr bwMode="auto">
          <a:xfrm>
            <a:off x="4681538" y="1308100"/>
            <a:ext cx="4462462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4" name="Text Box 6"/>
          <p:cNvSpPr txBox="1">
            <a:spLocks noChangeArrowheads="1"/>
          </p:cNvSpPr>
          <p:nvPr/>
        </p:nvSpPr>
        <p:spPr bwMode="auto">
          <a:xfrm>
            <a:off x="5995988" y="3938588"/>
            <a:ext cx="196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b="1">
                <a:solidFill>
                  <a:schemeClr val="tx1"/>
                </a:solidFill>
              </a:rPr>
              <a:t>Forme générale:</a:t>
            </a:r>
          </a:p>
        </p:txBody>
      </p:sp>
      <p:graphicFrame>
        <p:nvGraphicFramePr>
          <p:cNvPr id="86025" name="Object 1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932488" y="4346575"/>
          <a:ext cx="20097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6" name="Equation" r:id="rId10" imgW="1155700" imgH="292100" progId="Equation.3">
                  <p:embed/>
                </p:oleObj>
              </mc:Choice>
              <mc:Fallback>
                <p:oleObj name="Equation" r:id="rId10" imgW="1155700" imgH="292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2488" y="4346575"/>
                        <a:ext cx="2009775" cy="508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Valeurs de K</a:t>
            </a:r>
          </a:p>
        </p:txBody>
      </p:sp>
      <p:pic>
        <p:nvPicPr>
          <p:cNvPr id="8704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2825" y="2284413"/>
            <a:ext cx="5435600" cy="3990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7044" name="Rectangle 5"/>
          <p:cNvSpPr>
            <a:spLocks noChangeArrowheads="1"/>
          </p:cNvSpPr>
          <p:nvPr/>
        </p:nvSpPr>
        <p:spPr bwMode="auto">
          <a:xfrm>
            <a:off x="176213" y="1217613"/>
            <a:ext cx="4522787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7AE1B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fr-FR" sz="3200">
                <a:solidFill>
                  <a:schemeClr val="tx1"/>
                </a:solidFill>
              </a:rPr>
              <a:t>MEF (Handbooks)</a:t>
            </a:r>
          </a:p>
          <a:p>
            <a:pPr algn="l"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fr-FR" sz="3200">
                <a:solidFill>
                  <a:schemeClr val="tx1"/>
                </a:solidFill>
              </a:rPr>
              <a:t>Mesure de complaisance</a:t>
            </a:r>
          </a:p>
          <a:p>
            <a:pPr algn="l"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</a:pPr>
            <a:r>
              <a:rPr lang="fr-FR" sz="3200">
                <a:solidFill>
                  <a:schemeClr val="tx1"/>
                </a:solidFill>
              </a:rPr>
              <a:t>Fonctions de poids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Relation entre K et G</a:t>
            </a:r>
          </a:p>
        </p:txBody>
      </p:sp>
      <p:pic>
        <p:nvPicPr>
          <p:cNvPr id="88067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7113" y="1238250"/>
            <a:ext cx="4565650" cy="2216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8068" name="Rectangle 6"/>
          <p:cNvSpPr>
            <a:spLocks noGrp="1" noChangeArrowheads="1"/>
          </p:cNvSpPr>
          <p:nvPr>
            <p:ph type="body" sz="half" idx="3"/>
          </p:nvPr>
        </p:nvSpPr>
        <p:spPr>
          <a:xfrm>
            <a:off x="176213" y="3498850"/>
            <a:ext cx="8802687" cy="2522538"/>
          </a:xfrm>
        </p:spPr>
        <p:txBody>
          <a:bodyPr/>
          <a:lstStyle/>
          <a:p>
            <a:r>
              <a:rPr lang="fr-FR" sz="2800" smtClean="0"/>
              <a:t>L’énergie libérée lors de l’avancée </a:t>
            </a:r>
            <a:r>
              <a:rPr lang="fr-FR" sz="2800" smtClean="0">
                <a:latin typeface="Symbol" panose="05050102010706020507" pitchFamily="18" charset="2"/>
              </a:rPr>
              <a:t>D</a:t>
            </a:r>
            <a:r>
              <a:rPr lang="fr-FR" sz="2800" smtClean="0"/>
              <a:t>a est égale en valeur absolue au travail </a:t>
            </a:r>
            <a:r>
              <a:rPr lang="fr-FR" sz="2800" smtClean="0">
                <a:latin typeface="Symbol" panose="05050102010706020507" pitchFamily="18" charset="2"/>
              </a:rPr>
              <a:t>D</a:t>
            </a:r>
            <a:r>
              <a:rPr lang="fr-FR" sz="2800" smtClean="0"/>
              <a:t>W à fournir pour la refermer sur une longueur </a:t>
            </a:r>
            <a:r>
              <a:rPr lang="fr-FR" sz="2800" smtClean="0">
                <a:latin typeface="Symbol" panose="05050102010706020507" pitchFamily="18" charset="2"/>
              </a:rPr>
              <a:t>D</a:t>
            </a:r>
            <a:r>
              <a:rPr lang="fr-FR" sz="2800" smtClean="0"/>
              <a:t>a;</a:t>
            </a:r>
          </a:p>
        </p:txBody>
      </p:sp>
      <p:graphicFrame>
        <p:nvGraphicFramePr>
          <p:cNvPr id="88069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203575" y="4625975"/>
          <a:ext cx="4373563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7" name="Equation" r:id="rId4" imgW="2921000" imgH="1193800" progId="Equation.3">
                  <p:embed/>
                </p:oleObj>
              </mc:Choice>
              <mc:Fallback>
                <p:oleObj name="Equation" r:id="rId4" imgW="2921000" imgH="1193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625975"/>
                        <a:ext cx="4373563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0" name="Text Box 10"/>
          <p:cNvSpPr txBox="1">
            <a:spLocks noChangeArrowheads="1"/>
          </p:cNvSpPr>
          <p:nvPr/>
        </p:nvSpPr>
        <p:spPr bwMode="auto">
          <a:xfrm>
            <a:off x="2106613" y="1676400"/>
            <a:ext cx="1282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1800">
                <a:solidFill>
                  <a:schemeClr val="tx1"/>
                </a:solidFill>
              </a:rPr>
              <a:t>Epaisseur B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Relation entre K et G</a:t>
            </a:r>
          </a:p>
        </p:txBody>
      </p:sp>
      <p:graphicFrame>
        <p:nvGraphicFramePr>
          <p:cNvPr id="90115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858963" y="1131888"/>
          <a:ext cx="4978400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2" name="Equation" r:id="rId3" imgW="4749800" imgH="4991100" progId="Equation.3">
                  <p:embed/>
                </p:oleObj>
              </mc:Choice>
              <mc:Fallback>
                <p:oleObj name="Equation" r:id="rId3" imgW="4749800" imgH="4991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1131888"/>
                        <a:ext cx="4978400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Détermination du champ de contrainte local en pointe de fissure: résumé des points clé</a:t>
            </a:r>
          </a:p>
        </p:txBody>
      </p:sp>
      <p:sp>
        <p:nvSpPr>
          <p:cNvPr id="9113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65100" y="1192213"/>
            <a:ext cx="8802688" cy="51974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2800" smtClean="0"/>
              <a:t>Les contraintes en pointe de fissure sont de la forme 1/</a:t>
            </a:r>
            <a:r>
              <a:rPr lang="fr-FR" sz="2800" smtClean="0">
                <a:cs typeface="Times New Roman" panose="02020603050405020304" pitchFamily="18" charset="0"/>
              </a:rPr>
              <a:t>√r et f(</a:t>
            </a:r>
            <a:r>
              <a:rPr lang="fr-FR" sz="2800" smtClean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fr-FR" sz="2800" smtClean="0"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fr-FR" sz="2800" smtClean="0">
                <a:cs typeface="Times New Roman" panose="02020603050405020304" pitchFamily="18" charset="0"/>
              </a:rPr>
              <a:t>Les contraintes en pointe de fissure varient linéairement avec K;</a:t>
            </a:r>
          </a:p>
          <a:p>
            <a:pPr>
              <a:lnSpc>
                <a:spcPct val="90000"/>
              </a:lnSpc>
            </a:pPr>
            <a:r>
              <a:rPr lang="fr-FR" sz="2800" smtClean="0">
                <a:cs typeface="Times New Roman" panose="02020603050405020304" pitchFamily="18" charset="0"/>
              </a:rPr>
              <a:t>Les mêmes endommagements en pointe de fissure seront induits par les mêmes contraintes locales, et donc par une même valeur de K;</a:t>
            </a:r>
          </a:p>
          <a:p>
            <a:pPr>
              <a:lnSpc>
                <a:spcPct val="90000"/>
              </a:lnSpc>
            </a:pPr>
            <a:r>
              <a:rPr lang="fr-FR" sz="2800" smtClean="0">
                <a:cs typeface="Times New Roman" panose="02020603050405020304" pitchFamily="18" charset="0"/>
              </a:rPr>
              <a:t>Problème: déterminer K pour des géométries finies et des chargements complexes</a:t>
            </a:r>
          </a:p>
          <a:p>
            <a:pPr>
              <a:lnSpc>
                <a:spcPct val="90000"/>
              </a:lnSpc>
            </a:pPr>
            <a:r>
              <a:rPr lang="fr-FR" sz="2800" smtClean="0">
                <a:cs typeface="Times New Roman" panose="02020603050405020304" pitchFamily="18" charset="0"/>
              </a:rPr>
              <a:t>Ne pas confondre </a:t>
            </a:r>
            <a:r>
              <a:rPr lang="fr-FR" sz="2800" b="1" smtClean="0">
                <a:cs typeface="Times New Roman" panose="02020603050405020304" pitchFamily="18" charset="0"/>
              </a:rPr>
              <a:t>K facteur d’intensité de contrainte</a:t>
            </a:r>
            <a:r>
              <a:rPr lang="fr-FR" sz="2800" smtClean="0">
                <a:cs typeface="Times New Roman" panose="02020603050405020304" pitchFamily="18" charset="0"/>
              </a:rPr>
              <a:t> (MPa x m </a:t>
            </a:r>
            <a:r>
              <a:rPr lang="fr-FR" sz="2800" baseline="30000" smtClean="0">
                <a:cs typeface="Times New Roman" panose="02020603050405020304" pitchFamily="18" charset="0"/>
              </a:rPr>
              <a:t>½</a:t>
            </a:r>
            <a:r>
              <a:rPr lang="fr-FR" sz="2800" smtClean="0">
                <a:cs typeface="Times New Roman" panose="02020603050405020304" pitchFamily="18" charset="0"/>
              </a:rPr>
              <a:t>) et </a:t>
            </a:r>
            <a:r>
              <a:rPr lang="fr-FR" sz="2800" b="1" smtClean="0">
                <a:cs typeface="Times New Roman" panose="02020603050405020304" pitchFamily="18" charset="0"/>
              </a:rPr>
              <a:t>K</a:t>
            </a:r>
            <a:r>
              <a:rPr lang="fr-FR" sz="2800" b="1" baseline="-25000" smtClean="0">
                <a:cs typeface="Times New Roman" panose="02020603050405020304" pitchFamily="18" charset="0"/>
              </a:rPr>
              <a:t>t</a:t>
            </a:r>
            <a:r>
              <a:rPr lang="fr-FR" sz="2800" b="1" smtClean="0">
                <a:cs typeface="Times New Roman" panose="02020603050405020304" pitchFamily="18" charset="0"/>
              </a:rPr>
              <a:t> facteur de concentration de contrainte théorique </a:t>
            </a:r>
            <a:r>
              <a:rPr lang="fr-FR" sz="2800" smtClean="0">
                <a:cs typeface="Times New Roman" panose="02020603050405020304" pitchFamily="18" charset="0"/>
              </a:rPr>
              <a:t>(sans unité)</a:t>
            </a:r>
          </a:p>
          <a:p>
            <a:pPr>
              <a:lnSpc>
                <a:spcPct val="90000"/>
              </a:lnSpc>
            </a:pPr>
            <a:endParaRPr lang="fr-FR" sz="2800" smtClean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Zones plastifiées en pointe de fissure</a:t>
            </a:r>
          </a:p>
        </p:txBody>
      </p:sp>
      <p:sp>
        <p:nvSpPr>
          <p:cNvPr id="9216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fr-FR" smtClean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smtClean="0"/>
              <a:t>Différents domaines de déformation dans un corps fissuré</a:t>
            </a:r>
          </a:p>
        </p:txBody>
      </p:sp>
      <p:sp>
        <p:nvSpPr>
          <p:cNvPr id="93187" name="Rectangle 26"/>
          <p:cNvSpPr>
            <a:spLocks noGrp="1" noChangeArrowheads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fr-FR" sz="2400" smtClean="0"/>
              <a:t>Domaine 1: contrainte/déformation élastique </a:t>
            </a:r>
            <a:r>
              <a:rPr lang="fr-FR" sz="2400" smtClean="0">
                <a:cs typeface="Times New Roman" panose="02020603050405020304" pitchFamily="18" charset="0"/>
              </a:rPr>
              <a:t>↔ contrainte </a:t>
            </a:r>
          </a:p>
          <a:p>
            <a:r>
              <a:rPr lang="fr-FR" sz="2400" smtClean="0">
                <a:cs typeface="Times New Roman" panose="02020603050405020304" pitchFamily="18" charset="0"/>
              </a:rPr>
              <a:t>Domaine 2: les contraintes au voisinage de la pointe restent élastiques mais sont amplifiées par le facteur K;</a:t>
            </a:r>
          </a:p>
          <a:p>
            <a:r>
              <a:rPr lang="fr-FR" sz="2400" smtClean="0">
                <a:cs typeface="Times New Roman" panose="02020603050405020304" pitchFamily="18" charset="0"/>
              </a:rPr>
              <a:t>Domaine 3: une zone de déformation plastique se forme à la pointe pour accommoder la singularité élastique</a:t>
            </a:r>
          </a:p>
        </p:txBody>
      </p:sp>
      <p:grpSp>
        <p:nvGrpSpPr>
          <p:cNvPr id="93188" name="Group 16"/>
          <p:cNvGrpSpPr>
            <a:grpSpLocks/>
          </p:cNvGrpSpPr>
          <p:nvPr/>
        </p:nvGrpSpPr>
        <p:grpSpPr bwMode="auto">
          <a:xfrm>
            <a:off x="546100" y="1590675"/>
            <a:ext cx="3255963" cy="1439863"/>
            <a:chOff x="824" y="990"/>
            <a:chExt cx="2051" cy="907"/>
          </a:xfrm>
        </p:grpSpPr>
        <p:grpSp>
          <p:nvGrpSpPr>
            <p:cNvPr id="93197" name="Group 17"/>
            <p:cNvGrpSpPr>
              <a:grpSpLocks/>
            </p:cNvGrpSpPr>
            <p:nvPr/>
          </p:nvGrpSpPr>
          <p:grpSpPr bwMode="auto">
            <a:xfrm>
              <a:off x="824" y="1256"/>
              <a:ext cx="1144" cy="384"/>
              <a:chOff x="824" y="1256"/>
              <a:chExt cx="1144" cy="384"/>
            </a:xfrm>
          </p:grpSpPr>
          <p:sp>
            <p:nvSpPr>
              <p:cNvPr id="93203" name="Line 18"/>
              <p:cNvSpPr>
                <a:spLocks noChangeShapeType="1"/>
              </p:cNvSpPr>
              <p:nvPr/>
            </p:nvSpPr>
            <p:spPr bwMode="auto">
              <a:xfrm>
                <a:off x="824" y="1256"/>
                <a:ext cx="1136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3204" name="Line 19"/>
              <p:cNvSpPr>
                <a:spLocks noChangeShapeType="1"/>
              </p:cNvSpPr>
              <p:nvPr/>
            </p:nvSpPr>
            <p:spPr bwMode="auto">
              <a:xfrm flipV="1">
                <a:off x="832" y="1448"/>
                <a:ext cx="1136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93198" name="Oval 20"/>
            <p:cNvSpPr>
              <a:spLocks noChangeArrowheads="1"/>
            </p:cNvSpPr>
            <p:nvPr/>
          </p:nvSpPr>
          <p:spPr bwMode="auto">
            <a:xfrm>
              <a:off x="1968" y="990"/>
              <a:ext cx="907" cy="907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  <p:sp>
          <p:nvSpPr>
            <p:cNvPr id="93199" name="Oval 21"/>
            <p:cNvSpPr>
              <a:spLocks noChangeArrowheads="1"/>
            </p:cNvSpPr>
            <p:nvPr/>
          </p:nvSpPr>
          <p:spPr bwMode="auto">
            <a:xfrm>
              <a:off x="1969" y="1264"/>
              <a:ext cx="342" cy="343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  <p:sp>
          <p:nvSpPr>
            <p:cNvPr id="93200" name="Text Box 22"/>
            <p:cNvSpPr txBox="1">
              <a:spLocks noChangeArrowheads="1"/>
            </p:cNvSpPr>
            <p:nvPr/>
          </p:nvSpPr>
          <p:spPr bwMode="auto">
            <a:xfrm>
              <a:off x="1453" y="1045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1400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3201" name="Text Box 23"/>
            <p:cNvSpPr txBox="1">
              <a:spLocks noChangeArrowheads="1"/>
            </p:cNvSpPr>
            <p:nvPr/>
          </p:nvSpPr>
          <p:spPr bwMode="auto">
            <a:xfrm>
              <a:off x="2348" y="1139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1400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3202" name="Text Box 24"/>
            <p:cNvSpPr txBox="1">
              <a:spLocks noChangeArrowheads="1"/>
            </p:cNvSpPr>
            <p:nvPr/>
          </p:nvSpPr>
          <p:spPr bwMode="auto">
            <a:xfrm>
              <a:off x="2040" y="132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1400" b="1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93189" name="Group 31"/>
          <p:cNvGrpSpPr>
            <a:grpSpLocks/>
          </p:cNvGrpSpPr>
          <p:nvPr/>
        </p:nvGrpSpPr>
        <p:grpSpPr bwMode="auto">
          <a:xfrm>
            <a:off x="5811838" y="1714500"/>
            <a:ext cx="2019300" cy="1447800"/>
            <a:chOff x="3388" y="966"/>
            <a:chExt cx="1008" cy="912"/>
          </a:xfrm>
        </p:grpSpPr>
        <p:sp>
          <p:nvSpPr>
            <p:cNvPr id="93195" name="Line 29"/>
            <p:cNvSpPr>
              <a:spLocks noChangeShapeType="1"/>
            </p:cNvSpPr>
            <p:nvPr/>
          </p:nvSpPr>
          <p:spPr bwMode="auto">
            <a:xfrm>
              <a:off x="3390" y="966"/>
              <a:ext cx="0" cy="9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3196" name="Line 30"/>
            <p:cNvSpPr>
              <a:spLocks noChangeShapeType="1"/>
            </p:cNvSpPr>
            <p:nvPr/>
          </p:nvSpPr>
          <p:spPr bwMode="auto">
            <a:xfrm flipH="1">
              <a:off x="3388" y="1876"/>
              <a:ext cx="10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93190" name="Line 32"/>
          <p:cNvSpPr>
            <a:spLocks noChangeShapeType="1"/>
          </p:cNvSpPr>
          <p:nvPr/>
        </p:nvSpPr>
        <p:spPr bwMode="auto">
          <a:xfrm>
            <a:off x="4786313" y="2862263"/>
            <a:ext cx="1023937" cy="290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3191" name="Line 33"/>
          <p:cNvSpPr>
            <a:spLocks noChangeShapeType="1"/>
          </p:cNvSpPr>
          <p:nvPr/>
        </p:nvSpPr>
        <p:spPr bwMode="auto">
          <a:xfrm flipV="1">
            <a:off x="4773613" y="3163888"/>
            <a:ext cx="1023937" cy="290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3192" name="Freeform 34"/>
          <p:cNvSpPr>
            <a:spLocks/>
          </p:cNvSpPr>
          <p:nvPr/>
        </p:nvSpPr>
        <p:spPr bwMode="auto">
          <a:xfrm>
            <a:off x="5819775" y="1900238"/>
            <a:ext cx="1624013" cy="962025"/>
          </a:xfrm>
          <a:custGeom>
            <a:avLst/>
            <a:gdLst>
              <a:gd name="T0" fmla="*/ 0 w 1023"/>
              <a:gd name="T1" fmla="*/ 0 h 606"/>
              <a:gd name="T2" fmla="*/ 71438 w 1023"/>
              <a:gd name="T3" fmla="*/ 314325 h 606"/>
              <a:gd name="T4" fmla="*/ 304800 w 1023"/>
              <a:gd name="T5" fmla="*/ 657225 h 606"/>
              <a:gd name="T6" fmla="*/ 866775 w 1023"/>
              <a:gd name="T7" fmla="*/ 885825 h 606"/>
              <a:gd name="T8" fmla="*/ 1624013 w 1023"/>
              <a:gd name="T9" fmla="*/ 962025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23" h="606">
                <a:moveTo>
                  <a:pt x="0" y="0"/>
                </a:moveTo>
                <a:cubicBezTo>
                  <a:pt x="6" y="64"/>
                  <a:pt x="13" y="129"/>
                  <a:pt x="45" y="198"/>
                </a:cubicBezTo>
                <a:cubicBezTo>
                  <a:pt x="77" y="267"/>
                  <a:pt x="109" y="354"/>
                  <a:pt x="192" y="414"/>
                </a:cubicBezTo>
                <a:cubicBezTo>
                  <a:pt x="275" y="474"/>
                  <a:pt x="408" y="526"/>
                  <a:pt x="546" y="558"/>
                </a:cubicBezTo>
                <a:cubicBezTo>
                  <a:pt x="684" y="590"/>
                  <a:pt x="853" y="598"/>
                  <a:pt x="1023" y="606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3193" name="Text Box 35"/>
          <p:cNvSpPr txBox="1">
            <a:spLocks noChangeArrowheads="1"/>
          </p:cNvSpPr>
          <p:nvPr/>
        </p:nvSpPr>
        <p:spPr bwMode="auto">
          <a:xfrm>
            <a:off x="5821363" y="1760538"/>
            <a:ext cx="406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1400" b="1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1400" b="1" baseline="-25000">
                <a:solidFill>
                  <a:schemeClr val="tx1"/>
                </a:solidFill>
              </a:rPr>
              <a:t>yy</a:t>
            </a:r>
          </a:p>
        </p:txBody>
      </p:sp>
      <p:sp>
        <p:nvSpPr>
          <p:cNvPr id="93194" name="Text Box 36"/>
          <p:cNvSpPr txBox="1">
            <a:spLocks noChangeArrowheads="1"/>
          </p:cNvSpPr>
          <p:nvPr/>
        </p:nvSpPr>
        <p:spPr bwMode="auto">
          <a:xfrm>
            <a:off x="7451725" y="2862263"/>
            <a:ext cx="26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1800">
                <a:solidFill>
                  <a:schemeClr val="tx1"/>
                </a:solidFill>
              </a:rPr>
              <a:t>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Principes de la mécanique de la rupture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FR" smtClean="0"/>
              <a:t>La rupture fragile de matériaux normalement ductiles souligne l’importance d’une meilleure compréhension des mécanismes de rupture.</a:t>
            </a:r>
          </a:p>
          <a:p>
            <a:pPr>
              <a:lnSpc>
                <a:spcPct val="90000"/>
              </a:lnSpc>
            </a:pPr>
            <a:r>
              <a:rPr lang="fr-FR" smtClean="0"/>
              <a:t>Les travaux entrepris depuis quelques décennies ont mené à l’établissement de la </a:t>
            </a:r>
            <a:r>
              <a:rPr lang="fr-FR" i="1" smtClean="0"/>
              <a:t>mécanique de la rupture.</a:t>
            </a:r>
          </a:p>
          <a:p>
            <a:pPr>
              <a:lnSpc>
                <a:spcPct val="90000"/>
              </a:lnSpc>
            </a:pPr>
            <a:r>
              <a:rPr lang="fr-FR" smtClean="0"/>
              <a:t>Principe: quantifier les rapports entre la résistance des matériaux, l’intensité des efforts appliqués, la présence de défauts propices à l’apparition de fissures et les mécanismes de propagation de celles-ci.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Taille de la zone plastifiée</a:t>
            </a:r>
          </a:p>
        </p:txBody>
      </p:sp>
      <p:sp>
        <p:nvSpPr>
          <p:cNvPr id="942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Quelle est la taille de la ZP? (</a:t>
            </a:r>
            <a:r>
              <a:rPr lang="fr-FR" i="1" smtClean="0"/>
              <a:t>on s’attend à une dépendance vis-à-vis de K et </a:t>
            </a:r>
            <a:r>
              <a:rPr lang="fr-FR" i="1" smtClean="0">
                <a:latin typeface="Symbol" panose="05050102010706020507" pitchFamily="18" charset="2"/>
              </a:rPr>
              <a:t>s</a:t>
            </a:r>
            <a:r>
              <a:rPr lang="fr-FR" i="1" baseline="-25000" smtClean="0"/>
              <a:t>y</a:t>
            </a:r>
            <a:r>
              <a:rPr lang="fr-FR" smtClean="0"/>
              <a:t>)</a:t>
            </a:r>
          </a:p>
          <a:p>
            <a:r>
              <a:rPr lang="fr-FR" smtClean="0"/>
              <a:t>Tenseur des contraintes au sein de la ZP?</a:t>
            </a:r>
          </a:p>
          <a:p>
            <a:pPr>
              <a:buFontTx/>
              <a:buNone/>
            </a:pPr>
            <a:r>
              <a:rPr lang="fr-FR" smtClean="0"/>
              <a:t>Analyse</a:t>
            </a:r>
          </a:p>
          <a:p>
            <a:r>
              <a:rPr lang="fr-FR" smtClean="0"/>
              <a:t>En</a:t>
            </a:r>
            <a:r>
              <a:rPr lang="fr-FR" smtClean="0">
                <a:latin typeface="Symbol" panose="05050102010706020507" pitchFamily="18" charset="2"/>
              </a:rPr>
              <a:t> q</a:t>
            </a:r>
            <a:r>
              <a:rPr lang="fr-FR" smtClean="0"/>
              <a:t>=0: contraintes principales car </a:t>
            </a:r>
            <a:r>
              <a:rPr lang="fr-FR" smtClean="0">
                <a:latin typeface="Symbol" panose="05050102010706020507" pitchFamily="18" charset="2"/>
              </a:rPr>
              <a:t>t</a:t>
            </a:r>
            <a:r>
              <a:rPr lang="fr-FR" baseline="-25000" smtClean="0"/>
              <a:t>xy</a:t>
            </a:r>
            <a:r>
              <a:rPr lang="fr-FR" smtClean="0"/>
              <a:t>=0</a:t>
            </a:r>
          </a:p>
          <a:p>
            <a:r>
              <a:rPr lang="fr-FR" smtClean="0"/>
              <a:t>CP: 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3 </a:t>
            </a:r>
            <a:r>
              <a:rPr lang="fr-FR" smtClean="0"/>
              <a:t>(=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zz </a:t>
            </a:r>
            <a:r>
              <a:rPr lang="fr-FR" smtClean="0"/>
              <a:t>=0) &lt; 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2 </a:t>
            </a:r>
            <a:r>
              <a:rPr lang="fr-FR" smtClean="0"/>
              <a:t>(=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xx</a:t>
            </a:r>
            <a:r>
              <a:rPr lang="fr-FR" smtClean="0"/>
              <a:t>)</a:t>
            </a:r>
            <a:r>
              <a:rPr lang="fr-FR" baseline="-25000" smtClean="0"/>
              <a:t> </a:t>
            </a:r>
            <a:r>
              <a:rPr lang="fr-FR" smtClean="0"/>
              <a:t>&lt;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1</a:t>
            </a:r>
            <a:r>
              <a:rPr lang="fr-FR" smtClean="0"/>
              <a:t>(=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yy</a:t>
            </a:r>
            <a:r>
              <a:rPr lang="fr-FR" smtClean="0"/>
              <a:t>);</a:t>
            </a:r>
          </a:p>
          <a:p>
            <a:r>
              <a:rPr lang="fr-FR" smtClean="0"/>
              <a:t>Critère de Tresca: 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1 </a:t>
            </a:r>
            <a:r>
              <a:rPr lang="fr-FR" smtClean="0"/>
              <a:t>–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3 </a:t>
            </a:r>
            <a:r>
              <a:rPr lang="fr-FR" smtClean="0"/>
              <a:t>=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y </a:t>
            </a:r>
            <a:r>
              <a:rPr lang="fr-FR" smtClean="0"/>
              <a:t>soit</a:t>
            </a:r>
            <a:r>
              <a:rPr lang="fr-FR" baseline="-25000" smtClean="0"/>
              <a:t> 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1 </a:t>
            </a:r>
            <a:r>
              <a:rPr lang="fr-FR" smtClean="0"/>
              <a:t>=</a:t>
            </a:r>
            <a:r>
              <a:rPr lang="fr-FR" smtClean="0">
                <a:latin typeface="Symbol" panose="05050102010706020507" pitchFamily="18" charset="2"/>
              </a:rPr>
              <a:t>s</a:t>
            </a:r>
            <a:r>
              <a:rPr lang="fr-FR" baseline="-25000" smtClean="0"/>
              <a:t>ys </a:t>
            </a:r>
            <a:endParaRPr lang="fr-FR" smtClean="0"/>
          </a:p>
          <a:p>
            <a:endParaRPr lang="fr-FR" smtClean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Taille de la ZP en contraintes planes (Tresca)</a:t>
            </a:r>
          </a:p>
        </p:txBody>
      </p:sp>
      <p:grpSp>
        <p:nvGrpSpPr>
          <p:cNvPr id="95235" name="Group 22"/>
          <p:cNvGrpSpPr>
            <a:grpSpLocks/>
          </p:cNvGrpSpPr>
          <p:nvPr/>
        </p:nvGrpSpPr>
        <p:grpSpPr bwMode="auto">
          <a:xfrm>
            <a:off x="430213" y="1168400"/>
            <a:ext cx="4562475" cy="2590800"/>
            <a:chOff x="1255" y="840"/>
            <a:chExt cx="2874" cy="1632"/>
          </a:xfrm>
        </p:grpSpPr>
        <p:grpSp>
          <p:nvGrpSpPr>
            <p:cNvPr id="95238" name="Group 6"/>
            <p:cNvGrpSpPr>
              <a:grpSpLocks/>
            </p:cNvGrpSpPr>
            <p:nvPr/>
          </p:nvGrpSpPr>
          <p:grpSpPr bwMode="auto">
            <a:xfrm>
              <a:off x="2208" y="840"/>
              <a:ext cx="1853" cy="1358"/>
              <a:chOff x="3388" y="966"/>
              <a:chExt cx="1008" cy="912"/>
            </a:xfrm>
          </p:grpSpPr>
          <p:sp>
            <p:nvSpPr>
              <p:cNvPr id="95251" name="Line 7"/>
              <p:cNvSpPr>
                <a:spLocks noChangeShapeType="1"/>
              </p:cNvSpPr>
              <p:nvPr/>
            </p:nvSpPr>
            <p:spPr bwMode="auto">
              <a:xfrm>
                <a:off x="3390" y="966"/>
                <a:ext cx="0" cy="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5252" name="Line 8"/>
              <p:cNvSpPr>
                <a:spLocks noChangeShapeType="1"/>
              </p:cNvSpPr>
              <p:nvPr/>
            </p:nvSpPr>
            <p:spPr bwMode="auto">
              <a:xfrm flipH="1">
                <a:off x="3388" y="1876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95239" name="Line 9"/>
            <p:cNvSpPr>
              <a:spLocks noChangeShapeType="1"/>
            </p:cNvSpPr>
            <p:nvPr/>
          </p:nvSpPr>
          <p:spPr bwMode="auto">
            <a:xfrm>
              <a:off x="1267" y="1917"/>
              <a:ext cx="939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5240" name="Line 10"/>
            <p:cNvSpPr>
              <a:spLocks noChangeShapeType="1"/>
            </p:cNvSpPr>
            <p:nvPr/>
          </p:nvSpPr>
          <p:spPr bwMode="auto">
            <a:xfrm flipV="1">
              <a:off x="1255" y="2200"/>
              <a:ext cx="940" cy="2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5241" name="Text Box 12"/>
            <p:cNvSpPr txBox="1">
              <a:spLocks noChangeArrowheads="1"/>
            </p:cNvSpPr>
            <p:nvPr/>
          </p:nvSpPr>
          <p:spPr bwMode="auto">
            <a:xfrm>
              <a:off x="2275" y="883"/>
              <a:ext cx="2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1400" b="1">
                  <a:solidFill>
                    <a:schemeClr val="tx1"/>
                  </a:solidFill>
                  <a:latin typeface="Symbol" panose="05050102010706020507" pitchFamily="18" charset="2"/>
                </a:rPr>
                <a:t>s</a:t>
              </a:r>
              <a:r>
                <a:rPr lang="fr-FR" sz="1400" b="1" baseline="-25000">
                  <a:solidFill>
                    <a:schemeClr val="tx1"/>
                  </a:solidFill>
                </a:rPr>
                <a:t>yy</a:t>
              </a:r>
            </a:p>
          </p:txBody>
        </p:sp>
        <p:sp>
          <p:nvSpPr>
            <p:cNvPr id="95242" name="Text Box 13"/>
            <p:cNvSpPr txBox="1">
              <a:spLocks noChangeArrowheads="1"/>
            </p:cNvSpPr>
            <p:nvPr/>
          </p:nvSpPr>
          <p:spPr bwMode="auto">
            <a:xfrm>
              <a:off x="3604" y="2210"/>
              <a:ext cx="5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1800">
                  <a:solidFill>
                    <a:schemeClr val="tx1"/>
                  </a:solidFill>
                </a:rPr>
                <a:t>r@</a:t>
              </a:r>
              <a:r>
                <a:rPr lang="fr-FR" sz="1800">
                  <a:solidFill>
                    <a:schemeClr val="tx1"/>
                  </a:solidFill>
                  <a:latin typeface="Symbol" panose="05050102010706020507" pitchFamily="18" charset="2"/>
                </a:rPr>
                <a:t>q</a:t>
              </a:r>
              <a:r>
                <a:rPr lang="fr-FR" sz="1800">
                  <a:solidFill>
                    <a:schemeClr val="tx1"/>
                  </a:solidFill>
                </a:rPr>
                <a:t>=0</a:t>
              </a:r>
            </a:p>
          </p:txBody>
        </p:sp>
        <p:sp>
          <p:nvSpPr>
            <p:cNvPr id="95243" name="Freeform 15"/>
            <p:cNvSpPr>
              <a:spLocks/>
            </p:cNvSpPr>
            <p:nvPr/>
          </p:nvSpPr>
          <p:spPr bwMode="auto">
            <a:xfrm>
              <a:off x="2200" y="1528"/>
              <a:ext cx="1496" cy="384"/>
            </a:xfrm>
            <a:custGeom>
              <a:avLst/>
              <a:gdLst>
                <a:gd name="T0" fmla="*/ 0 w 1496"/>
                <a:gd name="T1" fmla="*/ 0 h 384"/>
                <a:gd name="T2" fmla="*/ 184 w 1496"/>
                <a:gd name="T3" fmla="*/ 0 h 384"/>
                <a:gd name="T4" fmla="*/ 288 w 1496"/>
                <a:gd name="T5" fmla="*/ 96 h 384"/>
                <a:gd name="T6" fmla="*/ 616 w 1496"/>
                <a:gd name="T7" fmla="*/ 264 h 384"/>
                <a:gd name="T8" fmla="*/ 948 w 1496"/>
                <a:gd name="T9" fmla="*/ 336 h 384"/>
                <a:gd name="T10" fmla="*/ 1496 w 1496"/>
                <a:gd name="T11" fmla="*/ 384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96" h="384">
                  <a:moveTo>
                    <a:pt x="0" y="0"/>
                  </a:moveTo>
                  <a:lnTo>
                    <a:pt x="184" y="0"/>
                  </a:lnTo>
                  <a:lnTo>
                    <a:pt x="288" y="96"/>
                  </a:lnTo>
                  <a:cubicBezTo>
                    <a:pt x="360" y="140"/>
                    <a:pt x="506" y="224"/>
                    <a:pt x="616" y="264"/>
                  </a:cubicBezTo>
                  <a:cubicBezTo>
                    <a:pt x="726" y="304"/>
                    <a:pt x="801" y="316"/>
                    <a:pt x="948" y="336"/>
                  </a:cubicBezTo>
                  <a:cubicBezTo>
                    <a:pt x="1095" y="356"/>
                    <a:pt x="1382" y="374"/>
                    <a:pt x="1496" y="384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5244" name="Text Box 16"/>
            <p:cNvSpPr txBox="1">
              <a:spLocks noChangeArrowheads="1"/>
            </p:cNvSpPr>
            <p:nvPr/>
          </p:nvSpPr>
          <p:spPr bwMode="auto">
            <a:xfrm>
              <a:off x="1951" y="1443"/>
              <a:ext cx="24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1400" b="1">
                  <a:solidFill>
                    <a:schemeClr val="tx1"/>
                  </a:solidFill>
                  <a:latin typeface="Symbol" panose="05050102010706020507" pitchFamily="18" charset="2"/>
                </a:rPr>
                <a:t>s</a:t>
              </a:r>
              <a:r>
                <a:rPr lang="fr-FR" sz="1400" b="1" baseline="-25000">
                  <a:solidFill>
                    <a:schemeClr val="tx1"/>
                  </a:solidFill>
                </a:rPr>
                <a:t>ys</a:t>
              </a:r>
            </a:p>
          </p:txBody>
        </p:sp>
        <p:sp>
          <p:nvSpPr>
            <p:cNvPr id="95245" name="Line 17"/>
            <p:cNvSpPr>
              <a:spLocks noChangeShapeType="1"/>
            </p:cNvSpPr>
            <p:nvPr/>
          </p:nvSpPr>
          <p:spPr bwMode="auto">
            <a:xfrm>
              <a:off x="2400" y="1540"/>
              <a:ext cx="0" cy="6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5246" name="Oval 18"/>
            <p:cNvSpPr>
              <a:spLocks noChangeArrowheads="1"/>
            </p:cNvSpPr>
            <p:nvPr/>
          </p:nvSpPr>
          <p:spPr bwMode="auto">
            <a:xfrm>
              <a:off x="2216" y="2096"/>
              <a:ext cx="184" cy="192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  <p:sp>
          <p:nvSpPr>
            <p:cNvPr id="95247" name="Freeform 19"/>
            <p:cNvSpPr>
              <a:spLocks/>
            </p:cNvSpPr>
            <p:nvPr/>
          </p:nvSpPr>
          <p:spPr bwMode="auto">
            <a:xfrm>
              <a:off x="2216" y="908"/>
              <a:ext cx="184" cy="620"/>
            </a:xfrm>
            <a:custGeom>
              <a:avLst/>
              <a:gdLst>
                <a:gd name="T0" fmla="*/ 0 w 184"/>
                <a:gd name="T1" fmla="*/ 620 h 620"/>
                <a:gd name="T2" fmla="*/ 184 w 184"/>
                <a:gd name="T3" fmla="*/ 616 h 620"/>
                <a:gd name="T4" fmla="*/ 120 w 184"/>
                <a:gd name="T5" fmla="*/ 464 h 620"/>
                <a:gd name="T6" fmla="*/ 68 w 184"/>
                <a:gd name="T7" fmla="*/ 260 h 620"/>
                <a:gd name="T8" fmla="*/ 44 w 184"/>
                <a:gd name="T9" fmla="*/ 48 h 620"/>
                <a:gd name="T10" fmla="*/ 44 w 184"/>
                <a:gd name="T11" fmla="*/ 0 h 620"/>
                <a:gd name="T12" fmla="*/ 0 w 184"/>
                <a:gd name="T13" fmla="*/ 8 h 620"/>
                <a:gd name="T14" fmla="*/ 0 w 184"/>
                <a:gd name="T15" fmla="*/ 120 h 620"/>
                <a:gd name="T16" fmla="*/ 0 w 184"/>
                <a:gd name="T17" fmla="*/ 620 h 6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4" h="620">
                  <a:moveTo>
                    <a:pt x="0" y="620"/>
                  </a:moveTo>
                  <a:lnTo>
                    <a:pt x="184" y="616"/>
                  </a:lnTo>
                  <a:lnTo>
                    <a:pt x="120" y="464"/>
                  </a:lnTo>
                  <a:lnTo>
                    <a:pt x="68" y="260"/>
                  </a:lnTo>
                  <a:lnTo>
                    <a:pt x="44" y="48"/>
                  </a:lnTo>
                  <a:lnTo>
                    <a:pt x="44" y="0"/>
                  </a:lnTo>
                  <a:lnTo>
                    <a:pt x="0" y="8"/>
                  </a:lnTo>
                  <a:lnTo>
                    <a:pt x="0" y="12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5248" name="Freeform 11"/>
            <p:cNvSpPr>
              <a:spLocks/>
            </p:cNvSpPr>
            <p:nvPr/>
          </p:nvSpPr>
          <p:spPr bwMode="auto">
            <a:xfrm>
              <a:off x="2268" y="1016"/>
              <a:ext cx="1438" cy="901"/>
            </a:xfrm>
            <a:custGeom>
              <a:avLst/>
              <a:gdLst>
                <a:gd name="T0" fmla="*/ 0 w 1438"/>
                <a:gd name="T1" fmla="*/ 0 h 901"/>
                <a:gd name="T2" fmla="*/ 52 w 1438"/>
                <a:gd name="T3" fmla="*/ 288 h 901"/>
                <a:gd name="T4" fmla="*/ 227 w 1438"/>
                <a:gd name="T5" fmla="*/ 615 h 901"/>
                <a:gd name="T6" fmla="*/ 743 w 1438"/>
                <a:gd name="T7" fmla="*/ 829 h 901"/>
                <a:gd name="T8" fmla="*/ 1438 w 1438"/>
                <a:gd name="T9" fmla="*/ 901 h 9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8" h="901">
                  <a:moveTo>
                    <a:pt x="0" y="0"/>
                  </a:moveTo>
                  <a:cubicBezTo>
                    <a:pt x="9" y="48"/>
                    <a:pt x="14" y="186"/>
                    <a:pt x="52" y="288"/>
                  </a:cubicBezTo>
                  <a:cubicBezTo>
                    <a:pt x="90" y="390"/>
                    <a:pt x="112" y="525"/>
                    <a:pt x="227" y="615"/>
                  </a:cubicBezTo>
                  <a:cubicBezTo>
                    <a:pt x="342" y="705"/>
                    <a:pt x="542" y="782"/>
                    <a:pt x="743" y="829"/>
                  </a:cubicBezTo>
                  <a:cubicBezTo>
                    <a:pt x="944" y="877"/>
                    <a:pt x="1190" y="889"/>
                    <a:pt x="1438" y="901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5249" name="Line 20"/>
            <p:cNvSpPr>
              <a:spLocks noChangeShapeType="1"/>
            </p:cNvSpPr>
            <p:nvPr/>
          </p:nvSpPr>
          <p:spPr bwMode="auto">
            <a:xfrm>
              <a:off x="2212" y="1848"/>
              <a:ext cx="1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5250" name="Text Box 21"/>
            <p:cNvSpPr txBox="1">
              <a:spLocks noChangeArrowheads="1"/>
            </p:cNvSpPr>
            <p:nvPr/>
          </p:nvSpPr>
          <p:spPr bwMode="auto">
            <a:xfrm>
              <a:off x="2176" y="1851"/>
              <a:ext cx="27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1400" b="1">
                  <a:solidFill>
                    <a:schemeClr val="tx1"/>
                  </a:solidFill>
                </a:rPr>
                <a:t>R</a:t>
              </a:r>
              <a:r>
                <a:rPr lang="fr-FR" sz="1400" b="1" baseline="-25000">
                  <a:solidFill>
                    <a:schemeClr val="tx1"/>
                  </a:solidFill>
                </a:rPr>
                <a:t>p</a:t>
              </a:r>
              <a:r>
                <a:rPr lang="fr-FR" sz="1400" b="1" baseline="30000">
                  <a:solidFill>
                    <a:schemeClr val="tx1"/>
                  </a:solidFill>
                </a:rPr>
                <a:t>*</a:t>
              </a:r>
            </a:p>
          </p:txBody>
        </p:sp>
      </p:grpSp>
      <p:graphicFrame>
        <p:nvGraphicFramePr>
          <p:cNvPr id="95236" name="Object 24"/>
          <p:cNvGraphicFramePr>
            <a:graphicFrameLocks noGrp="1" noChangeAspect="1"/>
          </p:cNvGraphicFramePr>
          <p:nvPr>
            <p:ph idx="1"/>
          </p:nvPr>
        </p:nvGraphicFramePr>
        <p:xfrm>
          <a:off x="5033963" y="1327150"/>
          <a:ext cx="3856037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9" name="Equation" r:id="rId3" imgW="2362200" imgH="1587500" progId="Equation.3">
                  <p:embed/>
                </p:oleObj>
              </mc:Choice>
              <mc:Fallback>
                <p:oleObj name="Equation" r:id="rId3" imgW="2362200" imgH="15875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1327150"/>
                        <a:ext cx="3856037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Text Box 26"/>
          <p:cNvSpPr txBox="1">
            <a:spLocks noChangeArrowheads="1"/>
          </p:cNvSpPr>
          <p:nvPr/>
        </p:nvSpPr>
        <p:spPr bwMode="auto">
          <a:xfrm>
            <a:off x="381000" y="4581525"/>
            <a:ext cx="8323263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>
                <a:solidFill>
                  <a:schemeClr val="tx1"/>
                </a:solidFill>
              </a:rPr>
              <a:t>NB: cette relation sous estime la taille de la ZP. En effet durant la plastification la contrainte se redistribue et </a:t>
            </a:r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baseline="-25000">
                <a:solidFill>
                  <a:schemeClr val="tx1"/>
                </a:solidFill>
              </a:rPr>
              <a:t>yy</a:t>
            </a:r>
            <a:r>
              <a:rPr lang="fr-FR">
                <a:solidFill>
                  <a:schemeClr val="tx1"/>
                </a:solidFill>
              </a:rPr>
              <a:t> &gt;</a:t>
            </a:r>
            <a:r>
              <a:rPr lang="fr-FR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baseline="-25000">
                <a:solidFill>
                  <a:schemeClr val="tx1"/>
                </a:solidFill>
              </a:rPr>
              <a:t>ys</a:t>
            </a:r>
            <a:r>
              <a:rPr lang="fr-FR">
                <a:solidFill>
                  <a:schemeClr val="tx1"/>
                </a:solidFill>
              </a:rPr>
              <a:t> dans la ZP. La plastification s’étend au-delà de R</a:t>
            </a:r>
            <a:r>
              <a:rPr lang="fr-FR" baseline="-25000">
                <a:solidFill>
                  <a:schemeClr val="tx1"/>
                </a:solidFill>
              </a:rPr>
              <a:t>p</a:t>
            </a:r>
            <a:r>
              <a:rPr lang="fr-FR" baseline="30000">
                <a:solidFill>
                  <a:schemeClr val="tx1"/>
                </a:solidFill>
              </a:rPr>
              <a:t>*</a:t>
            </a:r>
            <a:r>
              <a:rPr lang="fr-FR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Correction d’Irwin</a:t>
            </a:r>
          </a:p>
        </p:txBody>
      </p:sp>
      <p:pic>
        <p:nvPicPr>
          <p:cNvPr id="96259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9950" y="3425825"/>
            <a:ext cx="3765550" cy="2735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6260" name="Text Box 5"/>
          <p:cNvSpPr txBox="1">
            <a:spLocks noChangeArrowheads="1"/>
          </p:cNvSpPr>
          <p:nvPr/>
        </p:nvSpPr>
        <p:spPr bwMode="auto">
          <a:xfrm>
            <a:off x="292100" y="1296988"/>
            <a:ext cx="84486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000">
                <a:solidFill>
                  <a:schemeClr val="tx1"/>
                </a:solidFill>
              </a:rPr>
              <a:t>Irwin suggère, pour tenir compte de la plasticité en pointe de considérer une fissure « fictive » de longueur égale à la longueur physique augmentée de la moitié de la taille de la ZP</a:t>
            </a:r>
          </a:p>
        </p:txBody>
      </p:sp>
      <p:graphicFrame>
        <p:nvGraphicFramePr>
          <p:cNvPr id="96261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528638" y="2270125"/>
          <a:ext cx="2889250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2" name="Equation" r:id="rId4" imgW="2324100" imgH="1447800" progId="Equation.3">
                  <p:embed/>
                </p:oleObj>
              </mc:Choice>
              <mc:Fallback>
                <p:oleObj name="Equation" r:id="rId4" imgW="2324100" imgH="1447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2270125"/>
                        <a:ext cx="2889250" cy="179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Text Box 9"/>
          <p:cNvSpPr txBox="1">
            <a:spLocks noChangeArrowheads="1"/>
          </p:cNvSpPr>
          <p:nvPr/>
        </p:nvSpPr>
        <p:spPr bwMode="auto">
          <a:xfrm>
            <a:off x="307975" y="4454525"/>
            <a:ext cx="4625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000">
                <a:solidFill>
                  <a:schemeClr val="tx1"/>
                </a:solidFill>
              </a:rPr>
              <a:t>NB: on rend compte de l’émoussement de la fissure (CTOD);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2000" baseline="-25000">
                <a:solidFill>
                  <a:schemeClr val="tx1"/>
                </a:solidFill>
              </a:rPr>
              <a:t>yy</a:t>
            </a:r>
            <a:r>
              <a:rPr lang="fr-FR" sz="2000">
                <a:solidFill>
                  <a:schemeClr val="tx1"/>
                </a:solidFill>
              </a:rPr>
              <a:t>( r) élasto-plastique en pointe de fissure</a:t>
            </a:r>
          </a:p>
        </p:txBody>
      </p:sp>
      <p:grpSp>
        <p:nvGrpSpPr>
          <p:cNvPr id="96263" name="Group 11"/>
          <p:cNvGrpSpPr>
            <a:grpSpLocks/>
          </p:cNvGrpSpPr>
          <p:nvPr/>
        </p:nvGrpSpPr>
        <p:grpSpPr bwMode="auto">
          <a:xfrm>
            <a:off x="4660900" y="1976438"/>
            <a:ext cx="3422650" cy="2159000"/>
            <a:chOff x="2936" y="1245"/>
            <a:chExt cx="2156" cy="1360"/>
          </a:xfrm>
        </p:grpSpPr>
        <p:pic>
          <p:nvPicPr>
            <p:cNvPr id="96264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" y="1245"/>
              <a:ext cx="2126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6265" name="Rectangle 10"/>
            <p:cNvSpPr>
              <a:spLocks noChangeArrowheads="1"/>
            </p:cNvSpPr>
            <p:nvPr/>
          </p:nvSpPr>
          <p:spPr bwMode="auto">
            <a:xfrm>
              <a:off x="2936" y="1248"/>
              <a:ext cx="416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Justification de la correction</a:t>
            </a:r>
          </a:p>
        </p:txBody>
      </p:sp>
      <p:pic>
        <p:nvPicPr>
          <p:cNvPr id="972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83088" y="2982913"/>
            <a:ext cx="4475162" cy="3267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7284" name="Text Box 5"/>
          <p:cNvSpPr txBox="1">
            <a:spLocks noChangeArrowheads="1"/>
          </p:cNvSpPr>
          <p:nvPr/>
        </p:nvSpPr>
        <p:spPr bwMode="auto">
          <a:xfrm>
            <a:off x="333375" y="1196975"/>
            <a:ext cx="5949950" cy="260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000">
                <a:solidFill>
                  <a:schemeClr val="tx1"/>
                </a:solidFill>
              </a:rPr>
              <a:t>Hyp: Critère de Tresca; CP; Système de coordonnées au sein de la ZP tel que a</a:t>
            </a:r>
            <a:r>
              <a:rPr lang="fr-FR" sz="2000" baseline="-25000">
                <a:solidFill>
                  <a:schemeClr val="tx1"/>
                </a:solidFill>
              </a:rPr>
              <a:t>eff</a:t>
            </a:r>
            <a:r>
              <a:rPr lang="fr-FR" sz="2000">
                <a:solidFill>
                  <a:schemeClr val="tx1"/>
                </a:solidFill>
              </a:rPr>
              <a:t>=a+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  <a:p>
            <a:pPr algn="l"/>
            <a:r>
              <a:rPr lang="fr-FR" sz="2000">
                <a:solidFill>
                  <a:schemeClr val="tx1"/>
                </a:solidFill>
              </a:rPr>
              <a:t>Pb: Quelles valeurs de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l</a:t>
            </a:r>
            <a:r>
              <a:rPr lang="fr-FR" sz="2000">
                <a:solidFill>
                  <a:schemeClr val="tx1"/>
                </a:solidFill>
              </a:rPr>
              <a:t> et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  <a:r>
              <a:rPr lang="fr-FR" sz="2000">
                <a:solidFill>
                  <a:schemeClr val="tx1"/>
                </a:solidFill>
              </a:rPr>
              <a:t> rendent compte de la redistribution au sein de la ZP?</a:t>
            </a:r>
          </a:p>
          <a:p>
            <a:pPr algn="l"/>
            <a:r>
              <a:rPr lang="fr-FR" sz="2000">
                <a:solidFill>
                  <a:schemeClr val="tx1"/>
                </a:solidFill>
              </a:rPr>
              <a:t>Aire A: contraintes non reprises au dessus de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2000" baseline="-25000">
                <a:solidFill>
                  <a:schemeClr val="tx1"/>
                </a:solidFill>
              </a:rPr>
              <a:t>ys</a:t>
            </a:r>
            <a:r>
              <a:rPr lang="fr-FR" sz="2000">
                <a:solidFill>
                  <a:schemeClr val="tx1"/>
                </a:solidFill>
              </a:rPr>
              <a:t>.: </a:t>
            </a:r>
          </a:p>
          <a:p>
            <a:pPr algn="l"/>
            <a:r>
              <a:rPr lang="fr-FR" sz="2000">
                <a:solidFill>
                  <a:schemeClr val="tx1"/>
                </a:solidFill>
              </a:rPr>
              <a:t>Aire B: la redistribution des contrainte étend la pointe de fissure fictive sur une distance 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  <a:r>
              <a:rPr lang="fr-FR" sz="200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Justification de la correction</a:t>
            </a:r>
          </a:p>
        </p:txBody>
      </p:sp>
      <p:graphicFrame>
        <p:nvGraphicFramePr>
          <p:cNvPr id="98308" name="Object 12"/>
          <p:cNvGraphicFramePr>
            <a:graphicFrameLocks noGrp="1" noChangeAspect="1"/>
          </p:cNvGraphicFramePr>
          <p:nvPr>
            <p:ph idx="1"/>
          </p:nvPr>
        </p:nvGraphicFramePr>
        <p:xfrm>
          <a:off x="1743075" y="1371600"/>
          <a:ext cx="5411788" cy="428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5" name="Equation" r:id="rId3" imgW="4191000" imgH="3314700" progId="Equation.3">
                  <p:embed/>
                </p:oleObj>
              </mc:Choice>
              <mc:Fallback>
                <p:oleObj name="Equation" r:id="rId3" imgW="4191000" imgH="3314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1371600"/>
                        <a:ext cx="5411788" cy="428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Justification de la correction</a:t>
            </a:r>
          </a:p>
        </p:txBody>
      </p:sp>
      <p:graphicFrame>
        <p:nvGraphicFramePr>
          <p:cNvPr id="99331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249363" y="1531938"/>
          <a:ext cx="6375400" cy="445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8" name="Equation" r:id="rId3" imgW="3924300" imgH="2743200" progId="Equation.3">
                  <p:embed/>
                </p:oleObj>
              </mc:Choice>
              <mc:Fallback>
                <p:oleObj name="Equation" r:id="rId3" imgW="3924300" imgH="274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1531938"/>
                        <a:ext cx="6375400" cy="445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Emoussement</a:t>
            </a:r>
          </a:p>
        </p:txBody>
      </p:sp>
      <p:pic>
        <p:nvPicPr>
          <p:cNvPr id="100355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31900"/>
            <a:ext cx="6224588" cy="2455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0035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5048250" y="3136900"/>
          <a:ext cx="3116263" cy="30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3" name="Equation" r:id="rId4" imgW="2044700" imgH="2832100" progId="Equation.3">
                  <p:embed/>
                </p:oleObj>
              </mc:Choice>
              <mc:Fallback>
                <p:oleObj name="Equation" r:id="rId4" imgW="2044700" imgH="2832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50" y="3136900"/>
                        <a:ext cx="3116263" cy="300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Modèle de Dugdale-Barenblatt</a:t>
            </a:r>
          </a:p>
        </p:txBody>
      </p:sp>
      <p:grpSp>
        <p:nvGrpSpPr>
          <p:cNvPr id="101379" name="Group 37"/>
          <p:cNvGrpSpPr>
            <a:grpSpLocks/>
          </p:cNvGrpSpPr>
          <p:nvPr/>
        </p:nvGrpSpPr>
        <p:grpSpPr bwMode="auto">
          <a:xfrm>
            <a:off x="2549525" y="1406525"/>
            <a:ext cx="3559175" cy="2546350"/>
            <a:chOff x="1240" y="1114"/>
            <a:chExt cx="2896" cy="2036"/>
          </a:xfrm>
        </p:grpSpPr>
        <p:sp>
          <p:nvSpPr>
            <p:cNvPr id="101381" name="Line 10"/>
            <p:cNvSpPr>
              <a:spLocks noChangeShapeType="1"/>
            </p:cNvSpPr>
            <p:nvPr/>
          </p:nvSpPr>
          <p:spPr bwMode="auto">
            <a:xfrm>
              <a:off x="1296" y="1936"/>
              <a:ext cx="1672" cy="2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1382" name="Line 11"/>
            <p:cNvSpPr>
              <a:spLocks noChangeShapeType="1"/>
            </p:cNvSpPr>
            <p:nvPr/>
          </p:nvSpPr>
          <p:spPr bwMode="auto">
            <a:xfrm flipV="1">
              <a:off x="1296" y="2152"/>
              <a:ext cx="1672" cy="1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1383" name="Line 12"/>
            <p:cNvSpPr>
              <a:spLocks noChangeShapeType="1"/>
            </p:cNvSpPr>
            <p:nvPr/>
          </p:nvSpPr>
          <p:spPr bwMode="auto">
            <a:xfrm>
              <a:off x="1320" y="1496"/>
              <a:ext cx="1720" cy="3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1384" name="Line 13"/>
            <p:cNvSpPr>
              <a:spLocks noChangeShapeType="1"/>
            </p:cNvSpPr>
            <p:nvPr/>
          </p:nvSpPr>
          <p:spPr bwMode="auto">
            <a:xfrm flipV="1">
              <a:off x="1240" y="2360"/>
              <a:ext cx="1720" cy="3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1385" name="Line 14"/>
            <p:cNvSpPr>
              <a:spLocks noChangeShapeType="1"/>
            </p:cNvSpPr>
            <p:nvPr/>
          </p:nvSpPr>
          <p:spPr bwMode="auto">
            <a:xfrm flipV="1">
              <a:off x="3008" y="2160"/>
              <a:ext cx="1120" cy="2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1386" name="Line 17"/>
            <p:cNvSpPr>
              <a:spLocks noChangeShapeType="1"/>
            </p:cNvSpPr>
            <p:nvPr/>
          </p:nvSpPr>
          <p:spPr bwMode="auto">
            <a:xfrm flipH="1">
              <a:off x="2520" y="1288"/>
              <a:ext cx="1616" cy="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01387" name="Group 25"/>
            <p:cNvGrpSpPr>
              <a:grpSpLocks/>
            </p:cNvGrpSpPr>
            <p:nvPr/>
          </p:nvGrpSpPr>
          <p:grpSpPr bwMode="auto">
            <a:xfrm>
              <a:off x="2992" y="1114"/>
              <a:ext cx="1128" cy="1008"/>
              <a:chOff x="3016" y="1144"/>
              <a:chExt cx="1128" cy="1008"/>
            </a:xfrm>
          </p:grpSpPr>
          <p:sp>
            <p:nvSpPr>
              <p:cNvPr id="101399" name="Line 15"/>
              <p:cNvSpPr>
                <a:spLocks noChangeShapeType="1"/>
              </p:cNvSpPr>
              <p:nvPr/>
            </p:nvSpPr>
            <p:spPr bwMode="auto">
              <a:xfrm flipH="1" flipV="1">
                <a:off x="3016" y="1912"/>
                <a:ext cx="1120" cy="2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400" name="Line 18"/>
              <p:cNvSpPr>
                <a:spLocks noChangeShapeType="1"/>
              </p:cNvSpPr>
              <p:nvPr/>
            </p:nvSpPr>
            <p:spPr bwMode="auto">
              <a:xfrm>
                <a:off x="4112" y="1144"/>
                <a:ext cx="32" cy="100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401" name="Line 19"/>
              <p:cNvSpPr>
                <a:spLocks noChangeShapeType="1"/>
              </p:cNvSpPr>
              <p:nvPr/>
            </p:nvSpPr>
            <p:spPr bwMode="auto">
              <a:xfrm>
                <a:off x="3976" y="1648"/>
                <a:ext cx="16" cy="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402" name="Line 20"/>
              <p:cNvSpPr>
                <a:spLocks noChangeShapeType="1"/>
              </p:cNvSpPr>
              <p:nvPr/>
            </p:nvSpPr>
            <p:spPr bwMode="auto">
              <a:xfrm>
                <a:off x="3712" y="1664"/>
                <a:ext cx="8" cy="3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403" name="Line 21"/>
              <p:cNvSpPr>
                <a:spLocks noChangeShapeType="1"/>
              </p:cNvSpPr>
              <p:nvPr/>
            </p:nvSpPr>
            <p:spPr bwMode="auto">
              <a:xfrm>
                <a:off x="3504" y="1648"/>
                <a:ext cx="8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404" name="Line 22"/>
              <p:cNvSpPr>
                <a:spLocks noChangeShapeType="1"/>
              </p:cNvSpPr>
              <p:nvPr/>
            </p:nvSpPr>
            <p:spPr bwMode="auto">
              <a:xfrm>
                <a:off x="3264" y="1640"/>
                <a:ext cx="0" cy="3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405" name="Line 23"/>
              <p:cNvSpPr>
                <a:spLocks noChangeShapeType="1"/>
              </p:cNvSpPr>
              <p:nvPr/>
            </p:nvSpPr>
            <p:spPr bwMode="auto">
              <a:xfrm>
                <a:off x="3024" y="1648"/>
                <a:ext cx="0" cy="2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406" name="Line 24"/>
              <p:cNvSpPr>
                <a:spLocks noChangeShapeType="1"/>
              </p:cNvSpPr>
              <p:nvPr/>
            </p:nvSpPr>
            <p:spPr bwMode="auto">
              <a:xfrm>
                <a:off x="3016" y="1640"/>
                <a:ext cx="1112" cy="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101388" name="Group 26"/>
            <p:cNvGrpSpPr>
              <a:grpSpLocks/>
            </p:cNvGrpSpPr>
            <p:nvPr/>
          </p:nvGrpSpPr>
          <p:grpSpPr bwMode="auto">
            <a:xfrm flipV="1">
              <a:off x="2970" y="2142"/>
              <a:ext cx="1128" cy="1008"/>
              <a:chOff x="3016" y="1144"/>
              <a:chExt cx="1128" cy="1008"/>
            </a:xfrm>
          </p:grpSpPr>
          <p:sp>
            <p:nvSpPr>
              <p:cNvPr id="101391" name="Line 27"/>
              <p:cNvSpPr>
                <a:spLocks noChangeShapeType="1"/>
              </p:cNvSpPr>
              <p:nvPr/>
            </p:nvSpPr>
            <p:spPr bwMode="auto">
              <a:xfrm flipH="1" flipV="1">
                <a:off x="3016" y="1912"/>
                <a:ext cx="1120" cy="2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392" name="Line 28"/>
              <p:cNvSpPr>
                <a:spLocks noChangeShapeType="1"/>
              </p:cNvSpPr>
              <p:nvPr/>
            </p:nvSpPr>
            <p:spPr bwMode="auto">
              <a:xfrm>
                <a:off x="4112" y="1144"/>
                <a:ext cx="32" cy="100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393" name="Line 29"/>
              <p:cNvSpPr>
                <a:spLocks noChangeShapeType="1"/>
              </p:cNvSpPr>
              <p:nvPr/>
            </p:nvSpPr>
            <p:spPr bwMode="auto">
              <a:xfrm>
                <a:off x="3976" y="1648"/>
                <a:ext cx="16" cy="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394" name="Line 30"/>
              <p:cNvSpPr>
                <a:spLocks noChangeShapeType="1"/>
              </p:cNvSpPr>
              <p:nvPr/>
            </p:nvSpPr>
            <p:spPr bwMode="auto">
              <a:xfrm>
                <a:off x="3712" y="1664"/>
                <a:ext cx="8" cy="3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395" name="Line 31"/>
              <p:cNvSpPr>
                <a:spLocks noChangeShapeType="1"/>
              </p:cNvSpPr>
              <p:nvPr/>
            </p:nvSpPr>
            <p:spPr bwMode="auto">
              <a:xfrm>
                <a:off x="3504" y="1648"/>
                <a:ext cx="8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396" name="Line 32"/>
              <p:cNvSpPr>
                <a:spLocks noChangeShapeType="1"/>
              </p:cNvSpPr>
              <p:nvPr/>
            </p:nvSpPr>
            <p:spPr bwMode="auto">
              <a:xfrm>
                <a:off x="3264" y="1640"/>
                <a:ext cx="0" cy="3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397" name="Line 33"/>
              <p:cNvSpPr>
                <a:spLocks noChangeShapeType="1"/>
              </p:cNvSpPr>
              <p:nvPr/>
            </p:nvSpPr>
            <p:spPr bwMode="auto">
              <a:xfrm>
                <a:off x="3024" y="1648"/>
                <a:ext cx="0" cy="2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398" name="Line 34"/>
              <p:cNvSpPr>
                <a:spLocks noChangeShapeType="1"/>
              </p:cNvSpPr>
              <p:nvPr/>
            </p:nvSpPr>
            <p:spPr bwMode="auto">
              <a:xfrm>
                <a:off x="3016" y="1640"/>
                <a:ext cx="1112" cy="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101389" name="Text Box 35"/>
            <p:cNvSpPr txBox="1">
              <a:spLocks noChangeArrowheads="1"/>
            </p:cNvSpPr>
            <p:nvPr/>
          </p:nvSpPr>
          <p:spPr bwMode="auto">
            <a:xfrm>
              <a:off x="2192" y="1224"/>
              <a:ext cx="24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1390" name="Text Box 36"/>
            <p:cNvSpPr txBox="1">
              <a:spLocks noChangeArrowheads="1"/>
            </p:cNvSpPr>
            <p:nvPr/>
          </p:nvSpPr>
          <p:spPr bwMode="auto">
            <a:xfrm>
              <a:off x="3391" y="1362"/>
              <a:ext cx="308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c</a:t>
              </a:r>
              <a:r>
                <a:rPr lang="fr-FR" sz="2000" b="1" baseline="-2500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01380" name="Text Box 38"/>
          <p:cNvSpPr txBox="1">
            <a:spLocks noChangeArrowheads="1"/>
          </p:cNvSpPr>
          <p:nvPr/>
        </p:nvSpPr>
        <p:spPr bwMode="auto">
          <a:xfrm>
            <a:off x="715963" y="4141788"/>
            <a:ext cx="79533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000">
                <a:solidFill>
                  <a:schemeClr val="tx1"/>
                </a:solidFill>
              </a:rPr>
              <a:t>On referme la fissure fictive sur une longueur c</a:t>
            </a:r>
            <a:r>
              <a:rPr lang="fr-FR" sz="2000" baseline="-25000">
                <a:solidFill>
                  <a:schemeClr val="tx1"/>
                </a:solidFill>
              </a:rPr>
              <a:t>0</a:t>
            </a:r>
            <a:r>
              <a:rPr lang="fr-FR" sz="2000">
                <a:solidFill>
                  <a:schemeClr val="tx1"/>
                </a:solidFill>
              </a:rPr>
              <a:t> avec une force dP=</a:t>
            </a:r>
            <a:r>
              <a:rPr lang="fr-FR" sz="2000">
                <a:solidFill>
                  <a:schemeClr val="tx1"/>
                </a:solidFill>
                <a:latin typeface="Symbol" panose="05050102010706020507" pitchFamily="18" charset="2"/>
              </a:rPr>
              <a:t>s</a:t>
            </a:r>
            <a:r>
              <a:rPr lang="fr-FR" sz="2000" baseline="-25000">
                <a:solidFill>
                  <a:schemeClr val="tx1"/>
                </a:solidFill>
              </a:rPr>
              <a:t>ys</a:t>
            </a:r>
            <a:r>
              <a:rPr lang="fr-FR" sz="2000">
                <a:solidFill>
                  <a:schemeClr val="tx1"/>
                </a:solidFill>
              </a:rPr>
              <a:t>dc;</a:t>
            </a:r>
          </a:p>
          <a:p>
            <a:pPr algn="l"/>
            <a:r>
              <a:rPr lang="fr-FR" sz="2000">
                <a:solidFill>
                  <a:schemeClr val="tx1"/>
                </a:solidFill>
              </a:rPr>
              <a:t>Solution de Westergaard: Z=Z(plaque infinie) -Z(fissure chargée sur une certaine longueur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Modèle de Dugdale-Barenblatt</a:t>
            </a:r>
          </a:p>
        </p:txBody>
      </p:sp>
      <p:graphicFrame>
        <p:nvGraphicFramePr>
          <p:cNvPr id="102403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347788" y="1270000"/>
          <a:ext cx="60960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1" name="Equation" r:id="rId3" imgW="3898900" imgH="1308100" progId="Equation.3">
                  <p:embed/>
                </p:oleObj>
              </mc:Choice>
              <mc:Fallback>
                <p:oleObj name="Equation" r:id="rId3" imgW="3898900" imgH="1308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1270000"/>
                        <a:ext cx="6096000" cy="204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4" name="Text Box 7"/>
          <p:cNvSpPr txBox="1">
            <a:spLocks noChangeArrowheads="1"/>
          </p:cNvSpPr>
          <p:nvPr/>
        </p:nvSpPr>
        <p:spPr bwMode="auto">
          <a:xfrm>
            <a:off x="531813" y="3624263"/>
            <a:ext cx="7691437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2800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2000">
                <a:solidFill>
                  <a:schemeClr val="tx1"/>
                </a:solidFill>
              </a:rPr>
              <a:t>La taille c</a:t>
            </a:r>
            <a:r>
              <a:rPr lang="fr-FR" sz="2000" baseline="-25000">
                <a:solidFill>
                  <a:schemeClr val="tx1"/>
                </a:solidFill>
              </a:rPr>
              <a:t>0</a:t>
            </a:r>
            <a:r>
              <a:rPr lang="fr-FR" sz="2000">
                <a:solidFill>
                  <a:schemeClr val="tx1"/>
                </a:solidFill>
              </a:rPr>
              <a:t> de la ZP peut être déduite de Z mais peut aussi être estimée d’un manière plus physique.</a:t>
            </a:r>
          </a:p>
          <a:p>
            <a:pPr algn="l"/>
            <a:r>
              <a:rPr lang="fr-FR" sz="2000">
                <a:solidFill>
                  <a:schemeClr val="tx1"/>
                </a:solidFill>
              </a:rPr>
              <a:t>On considère que la singularité à la pointe de la fissure fictive est supprimée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Modèle de Dugdale-Barenblatt</a:t>
            </a:r>
          </a:p>
        </p:txBody>
      </p:sp>
      <p:graphicFrame>
        <p:nvGraphicFramePr>
          <p:cNvPr id="10342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908300" y="1271588"/>
          <a:ext cx="5565775" cy="457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9" name="Equation" r:id="rId3" imgW="5499100" imgH="4521200" progId="Equation.3">
                  <p:embed/>
                </p:oleObj>
              </mc:Choice>
              <mc:Fallback>
                <p:oleObj name="Equation" r:id="rId3" imgW="5499100" imgH="452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1271588"/>
                        <a:ext cx="5565775" cy="457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428" name="Group 21"/>
          <p:cNvGrpSpPr>
            <a:grpSpLocks/>
          </p:cNvGrpSpPr>
          <p:nvPr/>
        </p:nvGrpSpPr>
        <p:grpSpPr bwMode="auto">
          <a:xfrm>
            <a:off x="271463" y="1408113"/>
            <a:ext cx="2624137" cy="1846262"/>
            <a:chOff x="684" y="1445"/>
            <a:chExt cx="1653" cy="1163"/>
          </a:xfrm>
        </p:grpSpPr>
        <p:sp>
          <p:nvSpPr>
            <p:cNvPr id="103429" name="AutoShape 6"/>
            <p:cNvSpPr>
              <a:spLocks noChangeArrowheads="1"/>
            </p:cNvSpPr>
            <p:nvPr/>
          </p:nvSpPr>
          <p:spPr bwMode="auto">
            <a:xfrm>
              <a:off x="822" y="1734"/>
              <a:ext cx="1008" cy="306"/>
            </a:xfrm>
            <a:prstGeom prst="diamond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  <p:sp>
          <p:nvSpPr>
            <p:cNvPr id="103430" name="Line 7"/>
            <p:cNvSpPr>
              <a:spLocks noChangeShapeType="1"/>
            </p:cNvSpPr>
            <p:nvPr/>
          </p:nvSpPr>
          <p:spPr bwMode="auto">
            <a:xfrm flipV="1">
              <a:off x="1338" y="1476"/>
              <a:ext cx="6" cy="4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3431" name="Line 8"/>
            <p:cNvSpPr>
              <a:spLocks noChangeShapeType="1"/>
            </p:cNvSpPr>
            <p:nvPr/>
          </p:nvSpPr>
          <p:spPr bwMode="auto">
            <a:xfrm flipV="1">
              <a:off x="1335" y="1881"/>
              <a:ext cx="1002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3432" name="Line 9"/>
            <p:cNvSpPr>
              <a:spLocks noChangeShapeType="1"/>
            </p:cNvSpPr>
            <p:nvPr/>
          </p:nvSpPr>
          <p:spPr bwMode="auto">
            <a:xfrm flipV="1">
              <a:off x="1629" y="1587"/>
              <a:ext cx="6" cy="1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3433" name="Oval 10"/>
            <p:cNvSpPr>
              <a:spLocks noChangeArrowheads="1"/>
            </p:cNvSpPr>
            <p:nvPr/>
          </p:nvSpPr>
          <p:spPr bwMode="auto">
            <a:xfrm>
              <a:off x="1603" y="1783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fr-FR"/>
            </a:p>
          </p:txBody>
        </p:sp>
        <p:sp>
          <p:nvSpPr>
            <p:cNvPr id="103434" name="Line 12"/>
            <p:cNvSpPr>
              <a:spLocks noChangeShapeType="1"/>
            </p:cNvSpPr>
            <p:nvPr/>
          </p:nvSpPr>
          <p:spPr bwMode="auto">
            <a:xfrm flipV="1">
              <a:off x="822" y="1872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3435" name="Line 13"/>
            <p:cNvSpPr>
              <a:spLocks noChangeShapeType="1"/>
            </p:cNvSpPr>
            <p:nvPr/>
          </p:nvSpPr>
          <p:spPr bwMode="auto">
            <a:xfrm flipV="1">
              <a:off x="1822" y="1888"/>
              <a:ext cx="0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3436" name="Line 14"/>
            <p:cNvSpPr>
              <a:spLocks noChangeShapeType="1"/>
            </p:cNvSpPr>
            <p:nvPr/>
          </p:nvSpPr>
          <p:spPr bwMode="auto">
            <a:xfrm flipV="1">
              <a:off x="828" y="2391"/>
              <a:ext cx="996" cy="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3437" name="Text Box 15"/>
            <p:cNvSpPr txBox="1">
              <a:spLocks noChangeArrowheads="1"/>
            </p:cNvSpPr>
            <p:nvPr/>
          </p:nvSpPr>
          <p:spPr bwMode="auto">
            <a:xfrm>
              <a:off x="1196" y="2358"/>
              <a:ext cx="26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>
                  <a:solidFill>
                    <a:schemeClr val="tx1"/>
                  </a:solidFill>
                </a:rPr>
                <a:t>2a</a:t>
              </a:r>
            </a:p>
          </p:txBody>
        </p:sp>
        <p:sp>
          <p:nvSpPr>
            <p:cNvPr id="103438" name="Text Box 16"/>
            <p:cNvSpPr txBox="1">
              <a:spLocks noChangeArrowheads="1"/>
            </p:cNvSpPr>
            <p:nvPr/>
          </p:nvSpPr>
          <p:spPr bwMode="auto">
            <a:xfrm>
              <a:off x="684" y="1665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3439" name="Text Box 17"/>
            <p:cNvSpPr txBox="1">
              <a:spLocks noChangeArrowheads="1"/>
            </p:cNvSpPr>
            <p:nvPr/>
          </p:nvSpPr>
          <p:spPr bwMode="auto">
            <a:xfrm>
              <a:off x="1791" y="1654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3440" name="Text Box 18"/>
            <p:cNvSpPr txBox="1">
              <a:spLocks noChangeArrowheads="1"/>
            </p:cNvSpPr>
            <p:nvPr/>
          </p:nvSpPr>
          <p:spPr bwMode="auto">
            <a:xfrm>
              <a:off x="1387" y="1445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03441" name="Line 19"/>
            <p:cNvSpPr>
              <a:spLocks noChangeShapeType="1"/>
            </p:cNvSpPr>
            <p:nvPr/>
          </p:nvSpPr>
          <p:spPr bwMode="auto">
            <a:xfrm flipV="1">
              <a:off x="1341" y="1656"/>
              <a:ext cx="276" cy="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3442" name="Text Box 20"/>
            <p:cNvSpPr txBox="1">
              <a:spLocks noChangeArrowheads="1"/>
            </p:cNvSpPr>
            <p:nvPr/>
          </p:nvSpPr>
          <p:spPr bwMode="auto">
            <a:xfrm>
              <a:off x="2093" y="1821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sz="2800">
                  <a:solidFill>
                    <a:srgbClr val="000099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fr-FR" sz="2000" b="1">
                  <a:solidFill>
                    <a:schemeClr val="tx1"/>
                  </a:solidFill>
                </a:rPr>
                <a:t>x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odèle par défaut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Modèle par défau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ts val="500"/>
          </a:spcBef>
          <a:spcAft>
            <a:spcPts val="500"/>
          </a:spcAft>
          <a:buClrTx/>
          <a:buSzTx/>
          <a:buFontTx/>
          <a:buNone/>
          <a:tabLst/>
          <a:defRPr kumimoji="0" lang="fr-FR" sz="2800" b="0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ts val="500"/>
          </a:spcBef>
          <a:spcAft>
            <a:spcPts val="500"/>
          </a:spcAft>
          <a:buClrTx/>
          <a:buSzTx/>
          <a:buFontTx/>
          <a:buNone/>
          <a:tabLst/>
          <a:defRPr kumimoji="0" lang="fr-FR" sz="2800" b="0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 2 GB:Microsoft Office:Microsoft PowerPoint 4:</Template>
  <TotalTime>323</TotalTime>
  <Pages>22</Pages>
  <Words>3253</Words>
  <Application>Microsoft Office PowerPoint</Application>
  <PresentationFormat>Affichage à l'écran (4:3)</PresentationFormat>
  <Paragraphs>788</Paragraphs>
  <Slides>126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4</vt:i4>
      </vt:variant>
      <vt:variant>
        <vt:lpstr>Titres des diapositives</vt:lpstr>
      </vt:variant>
      <vt:variant>
        <vt:i4>126</vt:i4>
      </vt:variant>
    </vt:vector>
  </HeadingPairs>
  <TitlesOfParts>
    <vt:vector size="138" baseType="lpstr">
      <vt:lpstr>Calibri</vt:lpstr>
      <vt:lpstr>Symbol</vt:lpstr>
      <vt:lpstr>Times</vt:lpstr>
      <vt:lpstr>Times New Roman</vt:lpstr>
      <vt:lpstr>Arial</vt:lpstr>
      <vt:lpstr>Comic Sans MS</vt:lpstr>
      <vt:lpstr>Wingdings</vt:lpstr>
      <vt:lpstr>Modèle par défaut</vt:lpstr>
      <vt:lpstr>Equation</vt:lpstr>
      <vt:lpstr>Document</vt:lpstr>
      <vt:lpstr>Équation</vt:lpstr>
      <vt:lpstr>Microsoft Equation 3.0</vt:lpstr>
      <vt:lpstr>Présentation PowerPoint</vt:lpstr>
      <vt:lpstr>Sommaire</vt:lpstr>
      <vt:lpstr>Introduction</vt:lpstr>
      <vt:lpstr>Présentation PowerPoint</vt:lpstr>
      <vt:lpstr>Présentation PowerPoint</vt:lpstr>
      <vt:lpstr>Présentation PowerPoint</vt:lpstr>
      <vt:lpstr>Présentation PowerPoint</vt:lpstr>
      <vt:lpstr>Ruptures « célèbres » et avancées associées</vt:lpstr>
      <vt:lpstr>Principes de la mécanique de la rupture</vt:lpstr>
      <vt:lpstr>Intérêt de la Mécanique de la Rupture</vt:lpstr>
      <vt:lpstr>Définition de la mécanique de la rupture</vt:lpstr>
      <vt:lpstr>Quelques dates « repères »</vt:lpstr>
      <vt:lpstr>Différents modes de fissuration</vt:lpstr>
      <vt:lpstr>Domaine d’application</vt:lpstr>
      <vt:lpstr>Prédiction de la rupture</vt:lpstr>
      <vt:lpstr>Propagation stable</vt:lpstr>
      <vt:lpstr>Différents modes de rupture</vt:lpstr>
      <vt:lpstr>Rupture</vt:lpstr>
      <vt:lpstr>Clivage</vt:lpstr>
      <vt:lpstr>Clivage</vt:lpstr>
      <vt:lpstr>Rupture par clivage sur un arbre de transmission</vt:lpstr>
      <vt:lpstr>Rupture par clivage</vt:lpstr>
      <vt:lpstr>Rupture intergranulaire</vt:lpstr>
      <vt:lpstr>Rupture intergranulaire d’une vis</vt:lpstr>
      <vt:lpstr>Rupture ductile (cupules)</vt:lpstr>
      <vt:lpstr>Rupture ductile</vt:lpstr>
      <vt:lpstr>Rupture par cupules sur un arbre de transmission</vt:lpstr>
      <vt:lpstr>Cupules dans un alliage d’aluminium</vt:lpstr>
      <vt:lpstr>Rupture ductile</vt:lpstr>
      <vt:lpstr>Taux de restitution d’énergie</vt:lpstr>
      <vt:lpstr>Concepts de base</vt:lpstr>
      <vt:lpstr>Taux de restitution d’énergie élastique</vt:lpstr>
      <vt:lpstr>Taux de restitution d’énergie élastique</vt:lpstr>
      <vt:lpstr>Relation entre G et complaisance C</vt:lpstr>
      <vt:lpstr>Relation entre G et complaisance C (déplacement imposé)</vt:lpstr>
      <vt:lpstr>Relation entre G et complaisance C (force imposée)</vt:lpstr>
      <vt:lpstr>Relation entre G et C</vt:lpstr>
      <vt:lpstr>Critère de Griffith</vt:lpstr>
      <vt:lpstr>Extension aux alliages ductiles</vt:lpstr>
      <vt:lpstr>Champ de contrainte autour d’une entaille</vt:lpstr>
      <vt:lpstr>Rappels d’élasticité</vt:lpstr>
      <vt:lpstr>Etat de contrainte près d’une entaille</vt:lpstr>
      <vt:lpstr>Contraintes</vt:lpstr>
      <vt:lpstr>Déformation</vt:lpstr>
      <vt:lpstr>Loi de comportement</vt:lpstr>
      <vt:lpstr>Bilan problème 2D</vt:lpstr>
      <vt:lpstr>Résolution</vt:lpstr>
      <vt:lpstr>Elasto-plastique</vt:lpstr>
      <vt:lpstr>Concentration de contrainte</vt:lpstr>
      <vt:lpstr>Problème du trou circulaire dans une plaque infinie soumise à un effort de traction</vt:lpstr>
      <vt:lpstr>Solution de Kirsch (1908)</vt:lpstr>
      <vt:lpstr>Champ de contrainte autour d’un trou circulaire</vt:lpstr>
      <vt:lpstr>Problème du trou circulaire dans une plaque infinie soumise à un effort de traction</vt:lpstr>
      <vt:lpstr>Facteur de concentration de contrainte élastique</vt:lpstr>
      <vt:lpstr>Valeurs de Kt</vt:lpstr>
      <vt:lpstr>Triaxialité élastique</vt:lpstr>
      <vt:lpstr>Triaxialité et déformations planes</vt:lpstr>
      <vt:lpstr>Déformations planes</vt:lpstr>
      <vt:lpstr>Contrainte hydrostatique</vt:lpstr>
      <vt:lpstr>Plasticité en fond d’entaille en contrainte plane</vt:lpstr>
      <vt:lpstr>Plasticité en fond d’entaille en déformation plane</vt:lpstr>
      <vt:lpstr>Solution d’Inglis (1913)</vt:lpstr>
      <vt:lpstr>Facteur d’intensité de contrainte</vt:lpstr>
      <vt:lpstr>Champ de contrainte au voisinage d’une fissure</vt:lpstr>
      <vt:lpstr>Hypothèses simplificatrices</vt:lpstr>
      <vt:lpstr>Résolution</vt:lpstr>
      <vt:lpstr>Condition de Riemann-Cauchy</vt:lpstr>
      <vt:lpstr>Solution de Westergaard (1939)</vt:lpstr>
      <vt:lpstr>Solution de Westergaard (suite)</vt:lpstr>
      <vt:lpstr>Solution de Westergaard (suite)</vt:lpstr>
      <vt:lpstr>Conditions aux limites caractéristiques</vt:lpstr>
      <vt:lpstr>Fonction Z(z)</vt:lpstr>
      <vt:lpstr>Fonction Z(z)</vt:lpstr>
      <vt:lpstr>Fonction Z(z)</vt:lpstr>
      <vt:lpstr>Fonction Z(z)</vt:lpstr>
      <vt:lpstr>Détermination du champ de contrainte local en pointe de fissure</vt:lpstr>
      <vt:lpstr>Détermination du champ de contrainte local en pointe de fissure</vt:lpstr>
      <vt:lpstr>Détermination du champ de contrainte local en pointe de fissure</vt:lpstr>
      <vt:lpstr>Détermination du champ de contrainte local en pointe de fissure</vt:lpstr>
      <vt:lpstr>Détermination du champ de contrainte local en pointe de fissure</vt:lpstr>
      <vt:lpstr>Détermination du champ de contrainte local en pointe de fissure</vt:lpstr>
      <vt:lpstr>Présentation PowerPoint</vt:lpstr>
      <vt:lpstr>Valeurs de K</vt:lpstr>
      <vt:lpstr>Valeurs de K</vt:lpstr>
      <vt:lpstr>Relation entre K et G</vt:lpstr>
      <vt:lpstr>Relation entre K et G</vt:lpstr>
      <vt:lpstr>Détermination du champ de contrainte local en pointe de fissure: résumé des points clé</vt:lpstr>
      <vt:lpstr>Zones plastifiées en pointe de fissure</vt:lpstr>
      <vt:lpstr>Différents domaines de déformation dans un corps fissuré</vt:lpstr>
      <vt:lpstr>Taille de la zone plastifiée</vt:lpstr>
      <vt:lpstr>Taille de la ZP en contraintes planes (Tresca)</vt:lpstr>
      <vt:lpstr>Correction d’Irwin</vt:lpstr>
      <vt:lpstr>Justification de la correction</vt:lpstr>
      <vt:lpstr>Justification de la correction</vt:lpstr>
      <vt:lpstr>Justification de la correction</vt:lpstr>
      <vt:lpstr>Emoussement</vt:lpstr>
      <vt:lpstr>Modèle de Dugdale-Barenblatt</vt:lpstr>
      <vt:lpstr>Modèle de Dugdale-Barenblatt</vt:lpstr>
      <vt:lpstr>Modèle de Dugdale-Barenblatt</vt:lpstr>
      <vt:lpstr>ZP en déformations planes</vt:lpstr>
      <vt:lpstr>Forme de la zone plastifiée</vt:lpstr>
      <vt:lpstr>Forme de la ZP en CP</vt:lpstr>
      <vt:lpstr>Forme de la ZP en DP</vt:lpstr>
      <vt:lpstr>Forme de la ZP (von Mises)</vt:lpstr>
      <vt:lpstr>Forme de la ZP (von Mises)</vt:lpstr>
      <vt:lpstr>Forme de la ZP (MEF)</vt:lpstr>
      <vt:lpstr>Forme de la ZP en 3D</vt:lpstr>
      <vt:lpstr>Détermination pratique de la ténacité</vt:lpstr>
      <vt:lpstr>Conditions MELR</vt:lpstr>
      <vt:lpstr>Influence de l’épaisseur</vt:lpstr>
      <vt:lpstr>Influence de l’épaisseur</vt:lpstr>
      <vt:lpstr>Rupture dans des tôles minces (domaine A)</vt:lpstr>
      <vt:lpstr>Rupture en déformations planes (domaine C)</vt:lpstr>
      <vt:lpstr>Rupture en déformations planes (domaine C)</vt:lpstr>
      <vt:lpstr>Essais de KIc</vt:lpstr>
      <vt:lpstr>Essais de KIc</vt:lpstr>
      <vt:lpstr>Essais de KIc</vt:lpstr>
      <vt:lpstr>Essais de KIc</vt:lpstr>
      <vt:lpstr>Essais de KIc</vt:lpstr>
      <vt:lpstr>Valeurs de ténacité</vt:lpstr>
      <vt:lpstr>Courbes R</vt:lpstr>
      <vt:lpstr>Courbes R</vt:lpstr>
      <vt:lpstr>Courbes R</vt:lpstr>
      <vt:lpstr>Courbes R</vt:lpstr>
      <vt:lpstr>Courbes R</vt:lpstr>
      <vt:lpstr>Courbes 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Aucun titre de diapositive</dc:title>
  <dc:subject/>
  <dc:creator>henaff</dc:creator>
  <cp:keywords/>
  <dc:description/>
  <cp:lastModifiedBy>utilisateur</cp:lastModifiedBy>
  <cp:revision>306</cp:revision>
  <cp:lastPrinted>2005-11-04T16:33:31Z</cp:lastPrinted>
  <dcterms:created xsi:type="dcterms:W3CDTF">2001-06-05T11:22:27Z</dcterms:created>
  <dcterms:modified xsi:type="dcterms:W3CDTF">2017-04-05T01:10:41Z</dcterms:modified>
</cp:coreProperties>
</file>